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311" r:id="rId2"/>
    <p:sldId id="306" r:id="rId3"/>
    <p:sldId id="304" r:id="rId4"/>
    <p:sldId id="355" r:id="rId5"/>
    <p:sldId id="348" r:id="rId6"/>
    <p:sldId id="356" r:id="rId7"/>
    <p:sldId id="359" r:id="rId8"/>
    <p:sldId id="368" r:id="rId9"/>
    <p:sldId id="284" r:id="rId10"/>
    <p:sldId id="313" r:id="rId11"/>
    <p:sldId id="358" r:id="rId12"/>
    <p:sldId id="301" r:id="rId13"/>
    <p:sldId id="332" r:id="rId14"/>
    <p:sldId id="333" r:id="rId15"/>
    <p:sldId id="371" r:id="rId16"/>
    <p:sldId id="374" r:id="rId17"/>
    <p:sldId id="373" r:id="rId18"/>
    <p:sldId id="323" r:id="rId19"/>
    <p:sldId id="352" r:id="rId20"/>
    <p:sldId id="362" r:id="rId21"/>
    <p:sldId id="365" r:id="rId22"/>
    <p:sldId id="367" r:id="rId23"/>
  </p:sldIdLst>
  <p:sldSz cx="9144000" cy="5143500" type="screen16x9"/>
  <p:notesSz cx="6797675" cy="9872663"/>
  <p:custDataLst>
    <p:tags r:id="rId26"/>
  </p:custDataLst>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452" userDrawn="1">
          <p15:clr>
            <a:srgbClr val="A4A3A4"/>
          </p15:clr>
        </p15:guide>
        <p15:guide id="2" pos="3773" userDrawn="1">
          <p15:clr>
            <a:srgbClr val="A4A3A4"/>
          </p15:clr>
        </p15:guide>
        <p15:guide id="3" pos="1968" userDrawn="1">
          <p15:clr>
            <a:srgbClr val="A4A3A4"/>
          </p15:clr>
        </p15:guide>
        <p15:guide id="4" pos="349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yrical, Bernard PH/FR" initials="PBP"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590"/>
    <a:srgbClr val="525CA3"/>
    <a:srgbClr val="FFCC99"/>
    <a:srgbClr val="EA5D45"/>
    <a:srgbClr val="3E90D0"/>
    <a:srgbClr val="FFFFFF"/>
    <a:srgbClr val="649034"/>
    <a:srgbClr val="649098"/>
    <a:srgbClr val="8B2729"/>
    <a:srgbClr val="3E90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829" autoAdjust="0"/>
    <p:restoredTop sz="90469" autoAdjust="0"/>
  </p:normalViewPr>
  <p:slideViewPr>
    <p:cSldViewPr snapToGrid="0" snapToObjects="1">
      <p:cViewPr>
        <p:scale>
          <a:sx n="100" d="100"/>
          <a:sy n="100" d="100"/>
        </p:scale>
        <p:origin x="-2718" y="-918"/>
      </p:cViewPr>
      <p:guideLst>
        <p:guide orient="horz" pos="1452"/>
        <p:guide pos="3773"/>
        <p:guide pos="1968"/>
        <p:guide pos="349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047352090674299"/>
          <c:y val="0.308297480511946"/>
          <c:w val="0.37548693639164299"/>
          <c:h val="0.40438480391023202"/>
        </c:manualLayout>
      </c:layout>
      <c:doughnutChart>
        <c:varyColors val="1"/>
        <c:ser>
          <c:idx val="0"/>
          <c:order val="0"/>
          <c:tx>
            <c:strRef>
              <c:f>Feuil1!$B$1</c:f>
              <c:strCache>
                <c:ptCount val="1"/>
                <c:pt idx="0">
                  <c:v>Total sales by geographical area</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6CD6-4342-A3A0-6135D025FF8E}"/>
              </c:ext>
            </c:extLst>
          </c:dPt>
          <c:dPt>
            <c:idx val="1"/>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3-6CD6-4342-A3A0-6135D025FF8E}"/>
              </c:ext>
            </c:extLst>
          </c:dPt>
          <c:dPt>
            <c:idx val="2"/>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5-6CD6-4342-A3A0-6135D025FF8E}"/>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6CD6-4342-A3A0-6135D025FF8E}"/>
              </c:ext>
            </c:extLst>
          </c:dPt>
          <c:dLbls>
            <c:delete val="1"/>
          </c:dLbls>
          <c:cat>
            <c:strRef>
              <c:f>Feuil1!$A$2:$A$5</c:f>
              <c:strCache>
                <c:ptCount val="4"/>
                <c:pt idx="0">
                  <c:v>Emerging markets</c:v>
                </c:pt>
                <c:pt idx="1">
                  <c:v>United Sates</c:v>
                </c:pt>
                <c:pt idx="2">
                  <c:v>Western Europe</c:v>
                </c:pt>
                <c:pt idx="3">
                  <c:v>Other countries</c:v>
                </c:pt>
              </c:strCache>
            </c:strRef>
          </c:cat>
          <c:val>
            <c:numRef>
              <c:f>Feuil1!$B$2:$B$5</c:f>
              <c:numCache>
                <c:formatCode>General</c:formatCode>
                <c:ptCount val="4"/>
                <c:pt idx="0">
                  <c:v>9593</c:v>
                </c:pt>
                <c:pt idx="1">
                  <c:v>12391</c:v>
                </c:pt>
                <c:pt idx="2">
                  <c:v>8679</c:v>
                </c:pt>
                <c:pt idx="3">
                  <c:v>3158</c:v>
                </c:pt>
              </c:numCache>
            </c:numRef>
          </c:val>
          <c:extLst xmlns:c16r2="http://schemas.microsoft.com/office/drawing/2015/06/chart">
            <c:ext xmlns:c16="http://schemas.microsoft.com/office/drawing/2014/chart" uri="{C3380CC4-5D6E-409C-BE32-E72D297353CC}">
              <c16:uniqueId val="{00000008-6CD6-4342-A3A0-6135D025FF8E}"/>
            </c:ext>
          </c:extLst>
        </c:ser>
        <c:dLbls>
          <c:showLegendKey val="0"/>
          <c:showVal val="1"/>
          <c:showCatName val="0"/>
          <c:showSerName val="0"/>
          <c:showPercent val="0"/>
          <c:showBubbleSize val="0"/>
          <c:showLeaderLines val="0"/>
        </c:dLbls>
        <c:firstSliceAng val="0"/>
        <c:holeSize val="6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022351928905299"/>
          <c:y val="0.310889623052507"/>
          <c:w val="0.39421681563671901"/>
          <c:h val="0.398015618841151"/>
        </c:manualLayout>
      </c:layout>
      <c:doughnutChart>
        <c:varyColors val="1"/>
        <c:ser>
          <c:idx val="0"/>
          <c:order val="0"/>
          <c:tx>
            <c:strRef>
              <c:f>Feuil1!$B$1</c:f>
              <c:strCache>
                <c:ptCount val="1"/>
                <c:pt idx="0">
                  <c:v>Ventes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8DC5-4246-A683-254ADBE01C6C}"/>
              </c:ext>
            </c:extLst>
          </c:dPt>
          <c:dPt>
            <c:idx val="1"/>
            <c:bubble3D val="0"/>
            <c:spPr>
              <a:solidFill>
                <a:srgbClr val="FFC000"/>
              </a:solidFill>
            </c:spPr>
            <c:extLst xmlns:c16r2="http://schemas.microsoft.com/office/drawing/2015/06/chart">
              <c:ext xmlns:c16="http://schemas.microsoft.com/office/drawing/2014/chart" uri="{C3380CC4-5D6E-409C-BE32-E72D297353CC}">
                <c16:uniqueId val="{00000003-8DC5-4246-A683-254ADBE01C6C}"/>
              </c:ext>
            </c:extLst>
          </c:dPt>
          <c:dPt>
            <c:idx val="2"/>
            <c:bubble3D val="0"/>
            <c:explosion val="37"/>
            <c:spPr>
              <a:solidFill>
                <a:schemeClr val="accent2"/>
              </a:solidFill>
            </c:spPr>
            <c:extLst xmlns:c16r2="http://schemas.microsoft.com/office/drawing/2015/06/chart">
              <c:ext xmlns:c16="http://schemas.microsoft.com/office/drawing/2014/chart" uri="{C3380CC4-5D6E-409C-BE32-E72D297353CC}">
                <c16:uniqueId val="{00000005-8DC5-4246-A683-254ADBE01C6C}"/>
              </c:ext>
            </c:extLst>
          </c:dPt>
          <c:dPt>
            <c:idx val="3"/>
            <c:bubble3D val="0"/>
            <c:spPr>
              <a:solidFill>
                <a:schemeClr val="accent4"/>
              </a:solidFill>
            </c:spPr>
            <c:extLst xmlns:c16r2="http://schemas.microsoft.com/office/drawing/2015/06/chart">
              <c:ext xmlns:c16="http://schemas.microsoft.com/office/drawing/2014/chart" uri="{C3380CC4-5D6E-409C-BE32-E72D297353CC}">
                <c16:uniqueId val="{00000007-8DC5-4246-A683-254ADBE01C6C}"/>
              </c:ext>
            </c:extLst>
          </c:dPt>
          <c:dPt>
            <c:idx val="4"/>
            <c:bubble3D val="0"/>
            <c:spPr>
              <a:solidFill>
                <a:schemeClr val="accent5"/>
              </a:solidFill>
            </c:spPr>
            <c:extLst xmlns:c16r2="http://schemas.microsoft.com/office/drawing/2015/06/chart">
              <c:ext xmlns:c16="http://schemas.microsoft.com/office/drawing/2014/chart" uri="{C3380CC4-5D6E-409C-BE32-E72D297353CC}">
                <c16:uniqueId val="{00000009-8DC5-4246-A683-254ADBE01C6C}"/>
              </c:ext>
            </c:extLst>
          </c:dPt>
          <c:dPt>
            <c:idx val="5"/>
            <c:bubble3D val="0"/>
            <c:spPr>
              <a:solidFill>
                <a:schemeClr val="accent6"/>
              </a:solidFill>
            </c:spPr>
            <c:extLst xmlns:c16r2="http://schemas.microsoft.com/office/drawing/2015/06/chart">
              <c:ext xmlns:c16="http://schemas.microsoft.com/office/drawing/2014/chart" uri="{C3380CC4-5D6E-409C-BE32-E72D297353CC}">
                <c16:uniqueId val="{0000000B-8DC5-4246-A683-254ADBE01C6C}"/>
              </c:ext>
            </c:extLst>
          </c:dPt>
          <c:dPt>
            <c:idx val="6"/>
            <c:bubble3D val="0"/>
            <c:explosion val="27"/>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D-8DC5-4246-A683-254ADBE01C6C}"/>
              </c:ext>
            </c:extLst>
          </c:dPt>
          <c:dPt>
            <c:idx val="7"/>
            <c:bubble3D val="0"/>
            <c:explosion val="24"/>
            <c:spPr>
              <a:solidFill>
                <a:schemeClr val="accent2">
                  <a:lumMod val="60000"/>
                  <a:lumOff val="40000"/>
                </a:schemeClr>
              </a:solidFill>
            </c:spPr>
            <c:extLst xmlns:c16r2="http://schemas.microsoft.com/office/drawing/2015/06/chart">
              <c:ext xmlns:c16="http://schemas.microsoft.com/office/drawing/2014/chart" uri="{C3380CC4-5D6E-409C-BE32-E72D297353CC}">
                <c16:uniqueId val="{0000000F-8DC5-4246-A683-254ADBE01C6C}"/>
              </c:ext>
            </c:extLst>
          </c:dPt>
          <c:dLbls>
            <c:dLbl>
              <c:idx val="0"/>
              <c:delete val="1"/>
            </c:dLbl>
            <c:dLbl>
              <c:idx val="1"/>
              <c:delete val="1"/>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8DC5-4246-A683-254ADBE01C6C}"/>
                </c:ext>
              </c:extLst>
            </c:dLbl>
            <c:dLbl>
              <c:idx val="3"/>
              <c:layout>
                <c:manualLayout>
                  <c:x val="8.1548261159911498E-2"/>
                  <c:y val="0.156434765471029"/>
                </c:manualLayout>
              </c:layout>
              <c:numFmt formatCode="General" sourceLinked="0"/>
              <c:spPr>
                <a:noFill/>
                <a:ln>
                  <a:noFill/>
                </a:ln>
                <a:effectLst/>
              </c:spPr>
              <c:txPr>
                <a:bodyPr/>
                <a:lstStyle/>
                <a:p>
                  <a:pPr>
                    <a:defRPr sz="1400" b="1">
                      <a:solidFill>
                        <a:schemeClr val="accent4"/>
                      </a:solidFill>
                    </a:defRPr>
                  </a:pPr>
                  <a:endParaRPr lang="fr-F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8DC5-4246-A683-254ADBE01C6C}"/>
                </c:ext>
              </c:extLst>
            </c:dLbl>
            <c:dLbl>
              <c:idx val="4"/>
              <c:layout>
                <c:manualLayout>
                  <c:x val="-0.130477217855859"/>
                  <c:y val="0.127617834989523"/>
                </c:manualLayout>
              </c:layout>
              <c:numFmt formatCode="General" sourceLinked="0"/>
              <c:spPr>
                <a:noFill/>
                <a:ln>
                  <a:noFill/>
                </a:ln>
                <a:effectLst/>
              </c:spPr>
              <c:txPr>
                <a:bodyPr/>
                <a:lstStyle/>
                <a:p>
                  <a:pPr>
                    <a:defRPr sz="1400" b="1">
                      <a:solidFill>
                        <a:schemeClr val="accent5"/>
                      </a:solidFill>
                    </a:defRPr>
                  </a:pPr>
                  <a:endParaRPr lang="fr-F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8DC5-4246-A683-254ADBE01C6C}"/>
                </c:ext>
              </c:extLst>
            </c:dLbl>
            <c:dLbl>
              <c:idx val="5"/>
              <c:layout>
                <c:manualLayout>
                  <c:x val="-9.7857913391893994E-2"/>
                  <c:y val="5.76338609630105E-2"/>
                </c:manualLayout>
              </c:layout>
              <c:numFmt formatCode="General" sourceLinked="0"/>
              <c:spPr>
                <a:noFill/>
                <a:ln>
                  <a:noFill/>
                </a:ln>
                <a:effectLst/>
              </c:spPr>
              <c:txPr>
                <a:bodyPr/>
                <a:lstStyle/>
                <a:p>
                  <a:pPr>
                    <a:defRPr sz="1400" b="1">
                      <a:solidFill>
                        <a:schemeClr val="accent6"/>
                      </a:solidFill>
                    </a:defRPr>
                  </a:pPr>
                  <a:endParaRPr lang="fr-F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8DC5-4246-A683-254ADBE01C6C}"/>
                </c:ext>
              </c:extLst>
            </c:dLbl>
            <c:dLbl>
              <c:idx val="6"/>
              <c:layout>
                <c:manualLayout>
                  <c:x val="-0.11416772615194945"/>
                  <c:y val="-5.9691726915337216E-2"/>
                </c:manualLayout>
              </c:layout>
              <c:numFmt formatCode="General" sourceLinked="0"/>
              <c:spPr>
                <a:noFill/>
                <a:ln>
                  <a:noFill/>
                </a:ln>
                <a:effectLst/>
              </c:spPr>
              <c:txPr>
                <a:bodyPr/>
                <a:lstStyle/>
                <a:p>
                  <a:pPr>
                    <a:defRPr sz="1400" b="1">
                      <a:solidFill>
                        <a:schemeClr val="accent1">
                          <a:lumMod val="60000"/>
                          <a:lumOff val="40000"/>
                        </a:schemeClr>
                      </a:solidFill>
                    </a:defRPr>
                  </a:pPr>
                  <a:endParaRPr lang="fr-F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13643024092053216"/>
                      <c:h val="8.2745757525465202E-2"/>
                    </c:manualLayout>
                  </c15:layout>
                </c:ext>
                <c:ext xmlns:c16="http://schemas.microsoft.com/office/drawing/2014/chart" uri="{C3380CC4-5D6E-409C-BE32-E72D297353CC}">
                  <c16:uniqueId val="{0000000D-8DC5-4246-A683-254ADBE01C6C}"/>
                </c:ext>
              </c:extLst>
            </c:dLbl>
            <c:dLbl>
              <c:idx val="7"/>
              <c:layout>
                <c:manualLayout>
                  <c:x val="-2.4464478347973495E-2"/>
                  <c:y val="-0.11526772192602124"/>
                </c:manualLayout>
              </c:layout>
              <c:numFmt formatCode="General" sourceLinked="0"/>
              <c:spPr>
                <a:noFill/>
                <a:ln>
                  <a:noFill/>
                </a:ln>
                <a:effectLst/>
              </c:spPr>
              <c:txPr>
                <a:bodyPr/>
                <a:lstStyle/>
                <a:p>
                  <a:pPr>
                    <a:defRPr sz="1400" b="1">
                      <a:solidFill>
                        <a:schemeClr val="accent2">
                          <a:lumMod val="60000"/>
                          <a:lumOff val="40000"/>
                        </a:schemeClr>
                      </a:solidFill>
                    </a:defRPr>
                  </a:pPr>
                  <a:endParaRPr lang="fr-F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8DC5-4246-A683-254ADBE01C6C}"/>
                </c:ext>
              </c:extLst>
            </c:dLbl>
            <c:numFmt formatCode="General" sourceLinked="0"/>
            <c:spPr>
              <a:noFill/>
              <a:ln>
                <a:noFill/>
              </a:ln>
              <a:effectLst/>
            </c:spPr>
            <c:txPr>
              <a:bodyPr/>
              <a:lstStyle/>
              <a:p>
                <a:pPr>
                  <a:defRPr sz="1400" b="1"/>
                </a:pPr>
                <a:endParaRPr lang="fr-FR"/>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extLst>
          </c:dLbls>
          <c:cat>
            <c:strRef>
              <c:f>Feuil1!$A$2:$A$7</c:f>
              <c:strCache>
                <c:ptCount val="2"/>
                <c:pt idx="0">
                  <c:v>Pharmacie</c:v>
                </c:pt>
                <c:pt idx="1">
                  <c:v>Vaccines</c:v>
                </c:pt>
              </c:strCache>
            </c:strRef>
          </c:cat>
          <c:val>
            <c:numRef>
              <c:f>Feuil1!$B$2:$B$7</c:f>
              <c:numCache>
                <c:formatCode>General</c:formatCode>
                <c:ptCount val="6"/>
                <c:pt idx="0" formatCode="0.0">
                  <c:v>80.400000000000006</c:v>
                </c:pt>
                <c:pt idx="1">
                  <c:v>12.8</c:v>
                </c:pt>
              </c:numCache>
            </c:numRef>
          </c:val>
          <c:extLst xmlns:c16r2="http://schemas.microsoft.com/office/drawing/2015/06/chart">
            <c:ext xmlns:c16="http://schemas.microsoft.com/office/drawing/2014/chart" uri="{C3380CC4-5D6E-409C-BE32-E72D297353CC}">
              <c16:uniqueId val="{00000010-8DC5-4246-A683-254ADBE01C6C}"/>
            </c:ext>
          </c:extLst>
        </c:ser>
        <c:dLbls>
          <c:showLegendKey val="0"/>
          <c:showVal val="0"/>
          <c:showCatName val="0"/>
          <c:showSerName val="0"/>
          <c:showPercent val="1"/>
          <c:showBubbleSize val="0"/>
          <c:showLeaderLines val="0"/>
        </c:dLbls>
        <c:firstSliceAng val="0"/>
        <c:holeSize val="64"/>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0.27071</cdr:x>
      <cdr:y>0.24177</cdr:y>
    </cdr:from>
    <cdr:to>
      <cdr:x>0.56429</cdr:x>
      <cdr:y>0.53817</cdr:y>
    </cdr:to>
    <cdr:sp macro="" textlink="">
      <cdr:nvSpPr>
        <cdr:cNvPr id="2" name="ZoneTexte 1"/>
        <cdr:cNvSpPr txBox="1"/>
      </cdr:nvSpPr>
      <cdr:spPr>
        <a:xfrm xmlns:a="http://schemas.openxmlformats.org/drawingml/2006/main">
          <a:off x="843195" y="74584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62ACB3F5-4AE3-48C3-A957-4C76B835EC19}" type="datetimeFigureOut">
              <a:rPr lang="en-US" smtClean="0"/>
              <a:t>3/22/2017</a:t>
            </a:fld>
            <a:endParaRPr lang="en-US"/>
          </a:p>
        </p:txBody>
      </p:sp>
      <p:sp>
        <p:nvSpPr>
          <p:cNvPr id="4" name="Espace réservé du pied de page 3"/>
          <p:cNvSpPr>
            <a:spLocks noGrp="1"/>
          </p:cNvSpPr>
          <p:nvPr>
            <p:ph type="ftr" sz="quarter" idx="2"/>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0443" y="9377316"/>
            <a:ext cx="2945659" cy="493633"/>
          </a:xfrm>
          <a:prstGeom prst="rect">
            <a:avLst/>
          </a:prstGeom>
        </p:spPr>
        <p:txBody>
          <a:bodyPr vert="horz" lIns="91440" tIns="45720" rIns="91440" bIns="45720" rtlCol="0" anchor="b"/>
          <a:lstStyle>
            <a:lvl1pPr algn="r">
              <a:defRPr sz="1200"/>
            </a:lvl1pPr>
          </a:lstStyle>
          <a:p>
            <a:fld id="{50019FD2-9649-45A5-835C-004736489D4B}" type="slidenum">
              <a:rPr lang="en-US" smtClean="0"/>
              <a:t>‹N°›</a:t>
            </a:fld>
            <a:endParaRPr lang="en-US"/>
          </a:p>
        </p:txBody>
      </p:sp>
    </p:spTree>
    <p:extLst>
      <p:ext uri="{BB962C8B-B14F-4D97-AF65-F5344CB8AC3E}">
        <p14:creationId xmlns:p14="http://schemas.microsoft.com/office/powerpoint/2010/main" val="2989550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509DBD7E-BBC0-CB4E-A9CE-047F9A58E69D}" type="datetimeFigureOut">
              <a:rPr lang="fr-FR" smtClean="0"/>
              <a:t>22/03/2017</a:t>
            </a:fld>
            <a:endParaRPr lang="fr-FR"/>
          </a:p>
        </p:txBody>
      </p:sp>
      <p:sp>
        <p:nvSpPr>
          <p:cNvPr id="4" name="Espace réservé de l’image des diapositives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C5792C17-AD08-4E4C-AB6D-1035F7AC396F}" type="slidenum">
              <a:rPr lang="fr-FR" smtClean="0"/>
              <a:t>‹N°›</a:t>
            </a:fld>
            <a:endParaRPr lang="fr-FR"/>
          </a:p>
        </p:txBody>
      </p:sp>
    </p:spTree>
    <p:extLst>
      <p:ext uri="{BB962C8B-B14F-4D97-AF65-F5344CB8AC3E}">
        <p14:creationId xmlns:p14="http://schemas.microsoft.com/office/powerpoint/2010/main" val="51170230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1</a:t>
            </a:fld>
            <a:endParaRPr lang="fr-FR" dirty="0"/>
          </a:p>
        </p:txBody>
      </p:sp>
    </p:spTree>
    <p:extLst>
      <p:ext uri="{BB962C8B-B14F-4D97-AF65-F5344CB8AC3E}">
        <p14:creationId xmlns:p14="http://schemas.microsoft.com/office/powerpoint/2010/main" val="35635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2</a:t>
            </a:fld>
            <a:endParaRPr lang="fr-FR" dirty="0"/>
          </a:p>
        </p:txBody>
      </p:sp>
    </p:spTree>
    <p:extLst>
      <p:ext uri="{BB962C8B-B14F-4D97-AF65-F5344CB8AC3E}">
        <p14:creationId xmlns:p14="http://schemas.microsoft.com/office/powerpoint/2010/main" val="20140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3</a:t>
            </a:fld>
            <a:endParaRPr lang="fr-FR" dirty="0"/>
          </a:p>
        </p:txBody>
      </p:sp>
    </p:spTree>
    <p:extLst>
      <p:ext uri="{BB962C8B-B14F-4D97-AF65-F5344CB8AC3E}">
        <p14:creationId xmlns:p14="http://schemas.microsoft.com/office/powerpoint/2010/main" val="8145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4</a:t>
            </a:fld>
            <a:endParaRPr lang="fr-FR" dirty="0"/>
          </a:p>
        </p:txBody>
      </p:sp>
    </p:spTree>
    <p:extLst>
      <p:ext uri="{BB962C8B-B14F-4D97-AF65-F5344CB8AC3E}">
        <p14:creationId xmlns:p14="http://schemas.microsoft.com/office/powerpoint/2010/main" val="6374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8</a:t>
            </a:fld>
            <a:endParaRPr lang="fr-FR"/>
          </a:p>
        </p:txBody>
      </p:sp>
    </p:spTree>
    <p:extLst>
      <p:ext uri="{BB962C8B-B14F-4D97-AF65-F5344CB8AC3E}">
        <p14:creationId xmlns:p14="http://schemas.microsoft.com/office/powerpoint/2010/main" val="36126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18</a:t>
            </a:fld>
            <a:endParaRPr lang="fr-FR"/>
          </a:p>
        </p:txBody>
      </p:sp>
    </p:spTree>
    <p:extLst>
      <p:ext uri="{BB962C8B-B14F-4D97-AF65-F5344CB8AC3E}">
        <p14:creationId xmlns:p14="http://schemas.microsoft.com/office/powerpoint/2010/main" val="53211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792C17-AD08-4E4C-AB6D-1035F7AC396F}" type="slidenum">
              <a:rPr lang="fr-FR" smtClean="0"/>
              <a:t>19</a:t>
            </a:fld>
            <a:endParaRPr lang="fr-FR"/>
          </a:p>
        </p:txBody>
      </p:sp>
    </p:spTree>
    <p:extLst>
      <p:ext uri="{BB962C8B-B14F-4D97-AF65-F5344CB8AC3E}">
        <p14:creationId xmlns:p14="http://schemas.microsoft.com/office/powerpoint/2010/main" val="361261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Espace réservé pour une image  7"/>
          <p:cNvSpPr>
            <a:spLocks noGrp="1"/>
          </p:cNvSpPr>
          <p:nvPr>
            <p:ph type="pic" sz="quarter" idx="10" hasCustomPrompt="1"/>
          </p:nvPr>
        </p:nvSpPr>
        <p:spPr>
          <a:xfrm>
            <a:off x="0" y="0"/>
            <a:ext cx="9144000" cy="3605213"/>
          </a:xfrm>
        </p:spPr>
        <p:txBody>
          <a:bodyPr/>
          <a:lstStyle/>
          <a:p>
            <a:r>
              <a:rPr lang="en-US" noProof="0" dirty="0"/>
              <a:t> </a:t>
            </a:r>
          </a:p>
        </p:txBody>
      </p:sp>
      <p:sp>
        <p:nvSpPr>
          <p:cNvPr id="2" name="Title 1"/>
          <p:cNvSpPr>
            <a:spLocks noGrp="1"/>
          </p:cNvSpPr>
          <p:nvPr>
            <p:ph type="ctrTitle" hasCustomPrompt="1"/>
          </p:nvPr>
        </p:nvSpPr>
        <p:spPr>
          <a:xfrm>
            <a:off x="2897745" y="3850032"/>
            <a:ext cx="5969257" cy="1154162"/>
          </a:xfrm>
        </p:spPr>
        <p:txBody>
          <a:bodyPr anchor="t"/>
          <a:lstStyle>
            <a:lvl1pPr algn="r">
              <a:lnSpc>
                <a:spcPts val="3000"/>
              </a:lnSpc>
              <a:defRPr sz="3200" cap="all" baseline="0">
                <a:solidFill>
                  <a:schemeClr val="tx2"/>
                </a:solidFill>
              </a:defRPr>
            </a:lvl1pPr>
          </a:lstStyle>
          <a:p>
            <a:r>
              <a:rPr lang="en-US" noProof="0" dirty="0"/>
              <a:t>Presentation </a:t>
            </a:r>
            <a:br>
              <a:rPr lang="en-US" noProof="0" dirty="0"/>
            </a:br>
            <a:r>
              <a:rPr lang="en-US" noProof="0" dirty="0"/>
              <a:t>title, </a:t>
            </a:r>
            <a:br>
              <a:rPr lang="en-US" noProof="0" dirty="0"/>
            </a:br>
            <a:r>
              <a:rPr lang="en-US" noProof="0" dirty="0"/>
              <a:t>32 pts</a:t>
            </a:r>
          </a:p>
        </p:txBody>
      </p:sp>
      <p:cxnSp>
        <p:nvCxnSpPr>
          <p:cNvPr id="9" name="Connecteur droit 8"/>
          <p:cNvCxnSpPr/>
          <p:nvPr userDrawn="1"/>
        </p:nvCxnSpPr>
        <p:spPr>
          <a:xfrm>
            <a:off x="2600745" y="3850068"/>
            <a:ext cx="0" cy="1067491"/>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688" y="4164209"/>
            <a:ext cx="2015999" cy="431329"/>
          </a:xfrm>
          <a:prstGeom prst="rect">
            <a:avLst/>
          </a:prstGeom>
        </p:spPr>
      </p:pic>
      <p:sp>
        <p:nvSpPr>
          <p:cNvPr id="3" name="Espace réservé de la date 2"/>
          <p:cNvSpPr>
            <a:spLocks noGrp="1"/>
          </p:cNvSpPr>
          <p:nvPr>
            <p:ph type="dt" sz="half" idx="11"/>
          </p:nvPr>
        </p:nvSpPr>
        <p:spPr>
          <a:xfrm>
            <a:off x="6246000" y="4824000"/>
            <a:ext cx="2620800" cy="123111"/>
          </a:xfrm>
        </p:spPr>
        <p:txBody>
          <a:bodyPr/>
          <a:lstStyle/>
          <a:p>
            <a:r>
              <a:rPr lang="fr-FR" noProof="0"/>
              <a:t>DATE</a:t>
            </a:r>
            <a:endParaRPr lang="en-US" noProof="0" dirty="0"/>
          </a:p>
        </p:txBody>
      </p:sp>
    </p:spTree>
    <p:extLst>
      <p:ext uri="{BB962C8B-B14F-4D97-AF65-F5344CB8AC3E}">
        <p14:creationId xmlns:p14="http://schemas.microsoft.com/office/powerpoint/2010/main" val="1856669179"/>
      </p:ext>
    </p:extLst>
  </p:cSld>
  <p:clrMapOvr>
    <a:masterClrMapping/>
  </p:clrMapOvr>
  <p:extLst mod="1">
    <p:ext uri="{DCECCB84-F9BA-43D5-87BE-67443E8EF086}">
      <p15:sldGuideLst xmlns:p15="http://schemas.microsoft.com/office/powerpoint/2012/main" xmlns="">
        <p15:guide id="3" pos="5588" userDrawn="1">
          <p15:clr>
            <a:srgbClr val="FBAE40"/>
          </p15:clr>
        </p15:guide>
        <p15:guide id="4" pos="185" userDrawn="1">
          <p15:clr>
            <a:srgbClr val="FBAE40"/>
          </p15:clr>
        </p15:guide>
        <p15:guide id="5" pos="1444" userDrawn="1">
          <p15:clr>
            <a:srgbClr val="FBAE40"/>
          </p15:clr>
        </p15:guide>
        <p15:guide id="6" orient="horz" pos="2271" userDrawn="1">
          <p15:clr>
            <a:srgbClr val="FBAE40"/>
          </p15:clr>
        </p15:guide>
        <p15:guide id="7" orient="horz" pos="302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p:cNvSpPr/>
          <p:nvPr userDrawn="1"/>
        </p:nvSpPr>
        <p:spPr>
          <a:xfrm>
            <a:off x="358774" y="1239838"/>
            <a:ext cx="8420101" cy="3455987"/>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360000" y="273600"/>
            <a:ext cx="8418875" cy="387798"/>
          </a:xfrm>
        </p:spPr>
        <p:txBody>
          <a:bodyPr/>
          <a:lstStyle>
            <a:lvl1pPr>
              <a:defRPr/>
            </a:lvl1pPr>
          </a:lstStyle>
          <a:p>
            <a:r>
              <a:rPr lang="en-US" noProof="0" dirty="0"/>
              <a:t>Conclusion, 28 pts</a:t>
            </a:r>
          </a:p>
        </p:txBody>
      </p:sp>
      <p:sp>
        <p:nvSpPr>
          <p:cNvPr id="8" name="Content Placeholder 2"/>
          <p:cNvSpPr>
            <a:spLocks noGrp="1"/>
          </p:cNvSpPr>
          <p:nvPr>
            <p:ph idx="13" hasCustomPrompt="1"/>
          </p:nvPr>
        </p:nvSpPr>
        <p:spPr>
          <a:xfrm>
            <a:off x="504000" y="1364400"/>
            <a:ext cx="3909928" cy="341366"/>
          </a:xfrm>
        </p:spPr>
        <p:txBody>
          <a:bodyPr/>
          <a:lstStyle>
            <a:lvl1pPr>
              <a:defRPr lang="fr-FR" dirty="0" smtClean="0"/>
            </a:lvl1pPr>
            <a:lvl2pPr marL="271463" indent="-136525">
              <a:tabLst/>
              <a:defRPr/>
            </a:lvl2pPr>
            <a:lvl3pPr marL="385763" indent="-131763">
              <a:buFont typeface="Arial" charset="0"/>
              <a:buChar char="•"/>
              <a:tabLst/>
              <a:defRPr/>
            </a:lvl3pPr>
          </a:lstStyle>
          <a:p>
            <a:r>
              <a:rPr lang="en-US" noProof="0" dirty="0"/>
              <a:t>Graph title, 20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4" name="Espace réservé du graphique 3"/>
          <p:cNvSpPr>
            <a:spLocks noGrp="1"/>
          </p:cNvSpPr>
          <p:nvPr>
            <p:ph type="chart" sz="quarter" idx="18" hasCustomPrompt="1"/>
          </p:nvPr>
        </p:nvSpPr>
        <p:spPr>
          <a:xfrm>
            <a:off x="504883" y="1709738"/>
            <a:ext cx="8106184" cy="2878119"/>
          </a:xfrm>
        </p:spPr>
        <p:txBody>
          <a:bodyPr/>
          <a:lstStyle>
            <a:lvl1pPr>
              <a:defRPr/>
            </a:lvl1pPr>
          </a:lstStyle>
          <a:p>
            <a:r>
              <a:rPr lang="en-US" noProof="0" dirty="0"/>
              <a:t>Graph</a:t>
            </a:r>
          </a:p>
        </p:txBody>
      </p:sp>
      <p:sp>
        <p:nvSpPr>
          <p:cNvPr id="9" name="Espace réservé du texte 8"/>
          <p:cNvSpPr>
            <a:spLocks noGrp="1"/>
          </p:cNvSpPr>
          <p:nvPr>
            <p:ph type="body" sz="quarter" idx="19" hasCustomPrompt="1"/>
          </p:nvPr>
        </p:nvSpPr>
        <p:spPr>
          <a:xfrm>
            <a:off x="502889" y="4424647"/>
            <a:ext cx="2684462" cy="168495"/>
          </a:xfrm>
        </p:spPr>
        <p:txBody>
          <a:bodyPr/>
          <a:lstStyle>
            <a:lvl1pPr marL="0" indent="0">
              <a:buNone/>
              <a:defRPr sz="1200" b="0">
                <a:solidFill>
                  <a:schemeClr val="tx1"/>
                </a:solidFill>
              </a:defRPr>
            </a:lvl1pPr>
          </a:lstStyle>
          <a:p>
            <a:r>
              <a:rPr lang="en-US" noProof="0" dirty="0"/>
              <a:t>Source or footnote of graph</a:t>
            </a:r>
          </a:p>
        </p:txBody>
      </p:sp>
    </p:spTree>
    <p:extLst>
      <p:ext uri="{BB962C8B-B14F-4D97-AF65-F5344CB8AC3E}">
        <p14:creationId xmlns:p14="http://schemas.microsoft.com/office/powerpoint/2010/main" val="201407458"/>
      </p:ext>
    </p:extLst>
  </p:cSld>
  <p:clrMapOvr>
    <a:masterClrMapping/>
  </p:clrMapOvr>
  <p:extLst mod="1">
    <p:ext uri="{DCECCB84-F9BA-43D5-87BE-67443E8EF086}">
      <p15:sldGuideLst xmlns:p15="http://schemas.microsoft.com/office/powerpoint/2012/main" xmlns=""/>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3600"/>
            <a:ext cx="8418875" cy="387798"/>
          </a:xfrm>
        </p:spPr>
        <p:txBody>
          <a:bodyPr/>
          <a:lstStyle>
            <a:lvl1pPr>
              <a:defRPr baseline="0"/>
            </a:lvl1pPr>
          </a:lstStyle>
          <a:p>
            <a:r>
              <a:rPr lang="en-US" noProof="0" dirty="0"/>
              <a:t>Conclusion, 28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5" name="Espace réservé du tableau 4"/>
          <p:cNvSpPr>
            <a:spLocks noGrp="1"/>
          </p:cNvSpPr>
          <p:nvPr>
            <p:ph type="tbl" sz="quarter" idx="18" hasCustomPrompt="1"/>
          </p:nvPr>
        </p:nvSpPr>
        <p:spPr>
          <a:xfrm>
            <a:off x="358774" y="1239838"/>
            <a:ext cx="8420101" cy="3321050"/>
          </a:xfrm>
          <a:noFill/>
          <a:ln>
            <a:noFill/>
          </a:ln>
        </p:spPr>
        <p:txBody>
          <a:bodyPr/>
          <a:lstStyle>
            <a:lvl1pPr>
              <a:defRPr/>
            </a:lvl1pPr>
          </a:lstStyle>
          <a:p>
            <a:r>
              <a:rPr lang="en-US" noProof="0" dirty="0"/>
              <a:t>Table</a:t>
            </a:r>
          </a:p>
        </p:txBody>
      </p:sp>
    </p:spTree>
    <p:extLst>
      <p:ext uri="{BB962C8B-B14F-4D97-AF65-F5344CB8AC3E}">
        <p14:creationId xmlns:p14="http://schemas.microsoft.com/office/powerpoint/2010/main" val="1467704485"/>
      </p:ext>
    </p:extLst>
  </p:cSld>
  <p:clrMapOvr>
    <a:masterClrMapping/>
  </p:clrMapOvr>
  <p:extLst mod="1">
    <p:ext uri="{DCECCB84-F9BA-43D5-87BE-67443E8EF086}">
      <p15:sldGuideLst xmlns:p15="http://schemas.microsoft.com/office/powerpoint/2012/main" xmlns=""/>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fig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73600"/>
            <a:ext cx="8420100" cy="387798"/>
          </a:xfrm>
        </p:spPr>
        <p:txBody>
          <a:bodyPr/>
          <a:lstStyle>
            <a:lvl1pPr>
              <a:defRPr/>
            </a:lvl1pPr>
          </a:lstStyle>
          <a:p>
            <a:r>
              <a:rPr lang="en-US" noProof="0" dirty="0"/>
              <a:t>Key figures slide, 28 </a:t>
            </a:r>
            <a:r>
              <a:rPr lang="en-US" noProof="0" dirty="0" err="1"/>
              <a:t>ppt</a:t>
            </a:r>
            <a:endParaRPr lang="en-US" noProof="0" dirty="0"/>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58774" y="712800"/>
            <a:ext cx="8420101"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10" name="Espace réservé du texte 9"/>
          <p:cNvSpPr>
            <a:spLocks noGrp="1"/>
          </p:cNvSpPr>
          <p:nvPr>
            <p:ph type="body" sz="quarter" idx="18" hasCustomPrompt="1"/>
          </p:nvPr>
        </p:nvSpPr>
        <p:spPr>
          <a:xfrm>
            <a:off x="358774" y="1586141"/>
            <a:ext cx="4213225"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Cor</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aut</a:t>
            </a:r>
            <a:r>
              <a:rPr lang="en-US" sz="2000" b="0" i="0" u="none" strike="noStrike" baseline="0" noProof="0" dirty="0">
                <a:solidFill>
                  <a:srgbClr val="FFFFFF"/>
                </a:solidFill>
                <a:latin typeface=""/>
              </a:rPr>
              <a:t> et </a:t>
            </a:r>
            <a:r>
              <a:rPr lang="en-US" sz="2000" b="0" i="0" u="none" strike="noStrike" baseline="0" noProof="0" dirty="0" err="1">
                <a:solidFill>
                  <a:srgbClr val="FFFFFF"/>
                </a:solidFill>
                <a:latin typeface=""/>
              </a:rPr>
              <a:t>voloreratem</a:t>
            </a:r>
            <a:endParaRPr lang="en-US" noProof="0" dirty="0"/>
          </a:p>
        </p:txBody>
      </p:sp>
      <p:sp>
        <p:nvSpPr>
          <p:cNvPr id="19" name="Espace réservé du texte 9"/>
          <p:cNvSpPr>
            <a:spLocks noGrp="1"/>
          </p:cNvSpPr>
          <p:nvPr>
            <p:ph type="body" sz="quarter" idx="19" hasCustomPrompt="1"/>
          </p:nvPr>
        </p:nvSpPr>
        <p:spPr>
          <a:xfrm>
            <a:off x="358774" y="1841467"/>
            <a:ext cx="4213225" cy="1092507"/>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
        <p:nvSpPr>
          <p:cNvPr id="20" name="Espace réservé du texte 9"/>
          <p:cNvSpPr>
            <a:spLocks noGrp="1"/>
          </p:cNvSpPr>
          <p:nvPr>
            <p:ph type="body" sz="quarter" idx="20" hasCustomPrompt="1"/>
          </p:nvPr>
        </p:nvSpPr>
        <p:spPr>
          <a:xfrm>
            <a:off x="358774" y="2526857"/>
            <a:ext cx="4213225"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evelique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nonecto</a:t>
            </a:r>
            <a:endParaRPr lang="en-US" noProof="0" dirty="0"/>
          </a:p>
        </p:txBody>
      </p:sp>
      <p:sp>
        <p:nvSpPr>
          <p:cNvPr id="38" name="Espace réservé du texte 9"/>
          <p:cNvSpPr>
            <a:spLocks noGrp="1"/>
          </p:cNvSpPr>
          <p:nvPr>
            <p:ph type="body" sz="quarter" idx="22" hasCustomPrompt="1"/>
          </p:nvPr>
        </p:nvSpPr>
        <p:spPr>
          <a:xfrm>
            <a:off x="4568961" y="1578332"/>
            <a:ext cx="4213225" cy="750429"/>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
        <p:nvSpPr>
          <p:cNvPr id="39" name="Espace réservé du texte 9"/>
          <p:cNvSpPr>
            <a:spLocks noGrp="1"/>
          </p:cNvSpPr>
          <p:nvPr>
            <p:ph type="body" sz="quarter" idx="23" hasCustomPrompt="1"/>
          </p:nvPr>
        </p:nvSpPr>
        <p:spPr>
          <a:xfrm>
            <a:off x="4568961" y="2276879"/>
            <a:ext cx="4213225" cy="788665"/>
          </a:xfrm>
        </p:spPr>
        <p:txBody>
          <a:bodyPr/>
          <a:lstStyle>
            <a:lvl1pPr marL="0" indent="0" algn="ctr">
              <a:spcBef>
                <a:spcPts val="0"/>
              </a:spcBef>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mo</a:t>
            </a:r>
            <a:r>
              <a:rPr lang="en-US" sz="2000" b="0" i="0" u="none" strike="noStrike" baseline="0" noProof="0" dirty="0">
                <a:solidFill>
                  <a:srgbClr val="FFFFFF"/>
                </a:solidFill>
                <a:latin typeface=""/>
              </a:rPr>
              <a:t> mint</a:t>
            </a:r>
          </a:p>
          <a:p>
            <a:r>
              <a:rPr lang="en-US" sz="2000" b="0" i="0" u="none" strike="noStrike" baseline="0" noProof="0" dirty="0">
                <a:solidFill>
                  <a:srgbClr val="FFFFFF"/>
                </a:solidFill>
                <a:latin typeface=""/>
              </a:rPr>
              <a:t>Lo </a:t>
            </a:r>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ra</a:t>
            </a:r>
            <a:endParaRPr lang="en-US" noProof="0" dirty="0"/>
          </a:p>
        </p:txBody>
      </p:sp>
      <p:sp>
        <p:nvSpPr>
          <p:cNvPr id="40" name="ZoneTexte 39"/>
          <p:cNvSpPr txBox="1"/>
          <p:nvPr userDrawn="1"/>
        </p:nvSpPr>
        <p:spPr>
          <a:xfrm>
            <a:off x="144725" y="1401203"/>
            <a:ext cx="184731" cy="300082"/>
          </a:xfrm>
          <a:prstGeom prst="rect">
            <a:avLst/>
          </a:prstGeom>
          <a:noFill/>
        </p:spPr>
        <p:txBody>
          <a:bodyPr wrap="none" rtlCol="0">
            <a:spAutoFit/>
          </a:bodyPr>
          <a:lstStyle/>
          <a:p>
            <a:endParaRPr lang="en-US" noProof="0" dirty="0"/>
          </a:p>
        </p:txBody>
      </p:sp>
      <p:sp>
        <p:nvSpPr>
          <p:cNvPr id="42" name="Espace réservé du texte 9"/>
          <p:cNvSpPr>
            <a:spLocks noGrp="1"/>
          </p:cNvSpPr>
          <p:nvPr>
            <p:ph type="body" sz="quarter" idx="24" hasCustomPrompt="1"/>
          </p:nvPr>
        </p:nvSpPr>
        <p:spPr>
          <a:xfrm>
            <a:off x="365352" y="3229514"/>
            <a:ext cx="4213225" cy="750429"/>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a:t>
            </a:r>
          </a:p>
        </p:txBody>
      </p:sp>
      <p:sp>
        <p:nvSpPr>
          <p:cNvPr id="43" name="Espace réservé du texte 9"/>
          <p:cNvSpPr>
            <a:spLocks noGrp="1"/>
          </p:cNvSpPr>
          <p:nvPr>
            <p:ph type="body" sz="quarter" idx="25" hasCustomPrompt="1"/>
          </p:nvPr>
        </p:nvSpPr>
        <p:spPr>
          <a:xfrm>
            <a:off x="365352" y="3928061"/>
            <a:ext cx="4213225" cy="788665"/>
          </a:xfrm>
        </p:spPr>
        <p:txBody>
          <a:bodyPr/>
          <a:lstStyle>
            <a:lvl1pPr marL="0" indent="0" algn="ctr">
              <a:spcBef>
                <a:spcPts val="0"/>
              </a:spcBef>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mo</a:t>
            </a:r>
            <a:r>
              <a:rPr lang="en-US" sz="2000" b="0" i="0" u="none" strike="noStrike" baseline="0" noProof="0" dirty="0">
                <a:solidFill>
                  <a:srgbClr val="FFFFFF"/>
                </a:solidFill>
                <a:latin typeface=""/>
              </a:rPr>
              <a:t> mint</a:t>
            </a:r>
          </a:p>
          <a:p>
            <a:r>
              <a:rPr lang="en-US" sz="2000" b="0" i="0" u="none" strike="noStrike" baseline="0" noProof="0" dirty="0">
                <a:solidFill>
                  <a:srgbClr val="FFFFFF"/>
                </a:solidFill>
                <a:latin typeface=""/>
              </a:rPr>
              <a:t>Lo </a:t>
            </a:r>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ra</a:t>
            </a:r>
            <a:endParaRPr lang="en-US" noProof="0" dirty="0"/>
          </a:p>
        </p:txBody>
      </p:sp>
      <p:sp>
        <p:nvSpPr>
          <p:cNvPr id="44" name="Espace réservé du texte 9"/>
          <p:cNvSpPr>
            <a:spLocks noGrp="1"/>
          </p:cNvSpPr>
          <p:nvPr>
            <p:ph type="body" sz="quarter" idx="26" hasCustomPrompt="1"/>
          </p:nvPr>
        </p:nvSpPr>
        <p:spPr>
          <a:xfrm>
            <a:off x="4572000" y="3395207"/>
            <a:ext cx="4203607"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Cor</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aut</a:t>
            </a:r>
            <a:r>
              <a:rPr lang="en-US" sz="2000" b="0" i="0" u="none" strike="noStrike" baseline="0" noProof="0" dirty="0">
                <a:solidFill>
                  <a:srgbClr val="FFFFFF"/>
                </a:solidFill>
                <a:latin typeface=""/>
              </a:rPr>
              <a:t> et </a:t>
            </a:r>
            <a:r>
              <a:rPr lang="en-US" sz="2000" b="0" i="0" u="none" strike="noStrike" baseline="0" noProof="0" dirty="0" err="1">
                <a:solidFill>
                  <a:srgbClr val="FFFFFF"/>
                </a:solidFill>
                <a:latin typeface=""/>
              </a:rPr>
              <a:t>voloreratem</a:t>
            </a:r>
            <a:endParaRPr lang="en-US" noProof="0" dirty="0"/>
          </a:p>
        </p:txBody>
      </p:sp>
      <p:sp>
        <p:nvSpPr>
          <p:cNvPr id="45" name="Espace réservé du texte 9"/>
          <p:cNvSpPr>
            <a:spLocks noGrp="1"/>
          </p:cNvSpPr>
          <p:nvPr>
            <p:ph type="body" sz="quarter" idx="27" hasCustomPrompt="1"/>
          </p:nvPr>
        </p:nvSpPr>
        <p:spPr>
          <a:xfrm>
            <a:off x="4572000" y="3650534"/>
            <a:ext cx="4203607" cy="1045292"/>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Tree>
    <p:extLst>
      <p:ext uri="{BB962C8B-B14F-4D97-AF65-F5344CB8AC3E}">
        <p14:creationId xmlns:p14="http://schemas.microsoft.com/office/powerpoint/2010/main" val="1696253215"/>
      </p:ext>
    </p:extLst>
  </p:cSld>
  <p:clrMapOvr>
    <a:masterClrMapping/>
  </p:clrMapOvr>
  <p:extLst mod="1">
    <p:ext uri="{DCECCB84-F9BA-43D5-87BE-67443E8EF086}">
      <p15:sldGuideLst xmlns:p15="http://schemas.microsoft.com/office/powerpoint/2012/main" xmlns=""/>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Key figures">
    <p:spTree>
      <p:nvGrpSpPr>
        <p:cNvPr id="1" name=""/>
        <p:cNvGrpSpPr/>
        <p:nvPr/>
      </p:nvGrpSpPr>
      <p:grpSpPr>
        <a:xfrm>
          <a:off x="0" y="0"/>
          <a:ext cx="0" cy="0"/>
          <a:chOff x="0" y="0"/>
          <a:chExt cx="0" cy="0"/>
        </a:xfrm>
      </p:grpSpPr>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10" name="Espace réservé du texte 9"/>
          <p:cNvSpPr>
            <a:spLocks noGrp="1"/>
          </p:cNvSpPr>
          <p:nvPr>
            <p:ph type="body" sz="quarter" idx="18" hasCustomPrompt="1"/>
          </p:nvPr>
        </p:nvSpPr>
        <p:spPr>
          <a:xfrm>
            <a:off x="358774" y="1586141"/>
            <a:ext cx="4213225"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Cor</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aut</a:t>
            </a:r>
            <a:r>
              <a:rPr lang="en-US" sz="2000" b="0" i="0" u="none" strike="noStrike" baseline="0" noProof="0" dirty="0">
                <a:solidFill>
                  <a:srgbClr val="FFFFFF"/>
                </a:solidFill>
                <a:latin typeface=""/>
              </a:rPr>
              <a:t> et </a:t>
            </a:r>
            <a:r>
              <a:rPr lang="en-US" sz="2000" b="0" i="0" u="none" strike="noStrike" baseline="0" noProof="0" dirty="0" err="1">
                <a:solidFill>
                  <a:srgbClr val="FFFFFF"/>
                </a:solidFill>
                <a:latin typeface=""/>
              </a:rPr>
              <a:t>voloreratem</a:t>
            </a:r>
            <a:endParaRPr lang="en-US" noProof="0" dirty="0"/>
          </a:p>
        </p:txBody>
      </p:sp>
      <p:sp>
        <p:nvSpPr>
          <p:cNvPr id="19" name="Espace réservé du texte 9"/>
          <p:cNvSpPr>
            <a:spLocks noGrp="1"/>
          </p:cNvSpPr>
          <p:nvPr>
            <p:ph type="body" sz="quarter" idx="19" hasCustomPrompt="1"/>
          </p:nvPr>
        </p:nvSpPr>
        <p:spPr>
          <a:xfrm>
            <a:off x="358774" y="1841467"/>
            <a:ext cx="4213225" cy="1092507"/>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
        <p:nvSpPr>
          <p:cNvPr id="20" name="Espace réservé du texte 9"/>
          <p:cNvSpPr>
            <a:spLocks noGrp="1"/>
          </p:cNvSpPr>
          <p:nvPr>
            <p:ph type="body" sz="quarter" idx="20" hasCustomPrompt="1"/>
          </p:nvPr>
        </p:nvSpPr>
        <p:spPr>
          <a:xfrm>
            <a:off x="358774" y="2526857"/>
            <a:ext cx="4213225"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evelique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nonecto</a:t>
            </a:r>
            <a:endParaRPr lang="en-US" noProof="0" dirty="0"/>
          </a:p>
        </p:txBody>
      </p:sp>
      <p:sp>
        <p:nvSpPr>
          <p:cNvPr id="38" name="Espace réservé du texte 9"/>
          <p:cNvSpPr>
            <a:spLocks noGrp="1"/>
          </p:cNvSpPr>
          <p:nvPr>
            <p:ph type="body" sz="quarter" idx="22" hasCustomPrompt="1"/>
          </p:nvPr>
        </p:nvSpPr>
        <p:spPr>
          <a:xfrm>
            <a:off x="4568961" y="1578332"/>
            <a:ext cx="4213225" cy="750429"/>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
        <p:nvSpPr>
          <p:cNvPr id="39" name="Espace réservé du texte 9"/>
          <p:cNvSpPr>
            <a:spLocks noGrp="1"/>
          </p:cNvSpPr>
          <p:nvPr>
            <p:ph type="body" sz="quarter" idx="23" hasCustomPrompt="1"/>
          </p:nvPr>
        </p:nvSpPr>
        <p:spPr>
          <a:xfrm>
            <a:off x="4568961" y="2276879"/>
            <a:ext cx="4213225" cy="788665"/>
          </a:xfrm>
        </p:spPr>
        <p:txBody>
          <a:bodyPr/>
          <a:lstStyle>
            <a:lvl1pPr marL="0" indent="0" algn="ctr">
              <a:spcBef>
                <a:spcPts val="0"/>
              </a:spcBef>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mo</a:t>
            </a:r>
            <a:r>
              <a:rPr lang="en-US" sz="2000" b="0" i="0" u="none" strike="noStrike" baseline="0" noProof="0" dirty="0">
                <a:solidFill>
                  <a:srgbClr val="FFFFFF"/>
                </a:solidFill>
                <a:latin typeface=""/>
              </a:rPr>
              <a:t> mint</a:t>
            </a:r>
          </a:p>
          <a:p>
            <a:r>
              <a:rPr lang="en-US" sz="2000" b="0" i="0" u="none" strike="noStrike" baseline="0" noProof="0" dirty="0">
                <a:solidFill>
                  <a:srgbClr val="FFFFFF"/>
                </a:solidFill>
                <a:latin typeface=""/>
              </a:rPr>
              <a:t>Lo </a:t>
            </a:r>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ra</a:t>
            </a:r>
            <a:endParaRPr lang="en-US" noProof="0" dirty="0"/>
          </a:p>
        </p:txBody>
      </p:sp>
      <p:sp>
        <p:nvSpPr>
          <p:cNvPr id="40" name="ZoneTexte 39"/>
          <p:cNvSpPr txBox="1"/>
          <p:nvPr userDrawn="1"/>
        </p:nvSpPr>
        <p:spPr>
          <a:xfrm>
            <a:off x="144725" y="1401203"/>
            <a:ext cx="184731" cy="300082"/>
          </a:xfrm>
          <a:prstGeom prst="rect">
            <a:avLst/>
          </a:prstGeom>
          <a:noFill/>
        </p:spPr>
        <p:txBody>
          <a:bodyPr wrap="none" rtlCol="0">
            <a:spAutoFit/>
          </a:bodyPr>
          <a:lstStyle/>
          <a:p>
            <a:endParaRPr lang="en-US" noProof="0" dirty="0"/>
          </a:p>
        </p:txBody>
      </p:sp>
      <p:sp>
        <p:nvSpPr>
          <p:cNvPr id="42" name="Espace réservé du texte 9"/>
          <p:cNvSpPr>
            <a:spLocks noGrp="1"/>
          </p:cNvSpPr>
          <p:nvPr>
            <p:ph type="body" sz="quarter" idx="24" hasCustomPrompt="1"/>
          </p:nvPr>
        </p:nvSpPr>
        <p:spPr>
          <a:xfrm>
            <a:off x="365352" y="3229514"/>
            <a:ext cx="4213225" cy="750429"/>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a:t>
            </a:r>
          </a:p>
        </p:txBody>
      </p:sp>
      <p:sp>
        <p:nvSpPr>
          <p:cNvPr id="43" name="Espace réservé du texte 9"/>
          <p:cNvSpPr>
            <a:spLocks noGrp="1"/>
          </p:cNvSpPr>
          <p:nvPr>
            <p:ph type="body" sz="quarter" idx="25" hasCustomPrompt="1"/>
          </p:nvPr>
        </p:nvSpPr>
        <p:spPr>
          <a:xfrm>
            <a:off x="365352" y="3928061"/>
            <a:ext cx="4213225" cy="788665"/>
          </a:xfrm>
        </p:spPr>
        <p:txBody>
          <a:bodyPr/>
          <a:lstStyle>
            <a:lvl1pPr marL="0" indent="0" algn="ctr">
              <a:spcBef>
                <a:spcPts val="0"/>
              </a:spcBef>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mo</a:t>
            </a:r>
            <a:r>
              <a:rPr lang="en-US" sz="2000" b="0" i="0" u="none" strike="noStrike" baseline="0" noProof="0" dirty="0">
                <a:solidFill>
                  <a:srgbClr val="FFFFFF"/>
                </a:solidFill>
                <a:latin typeface=""/>
              </a:rPr>
              <a:t> mint</a:t>
            </a:r>
          </a:p>
          <a:p>
            <a:r>
              <a:rPr lang="en-US" sz="2000" b="0" i="0" u="none" strike="noStrike" baseline="0" noProof="0" dirty="0">
                <a:solidFill>
                  <a:srgbClr val="FFFFFF"/>
                </a:solidFill>
                <a:latin typeface=""/>
              </a:rPr>
              <a:t>Lo </a:t>
            </a:r>
            <a:r>
              <a:rPr lang="en-US" sz="2000" b="0" i="0" u="none" strike="noStrike" baseline="0" noProof="0" dirty="0" err="1">
                <a:solidFill>
                  <a:srgbClr val="FFFFFF"/>
                </a:solidFill>
                <a:latin typeface=""/>
              </a:rPr>
              <a:t>icaborporae</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ra</a:t>
            </a:r>
            <a:endParaRPr lang="en-US" noProof="0" dirty="0"/>
          </a:p>
        </p:txBody>
      </p:sp>
      <p:sp>
        <p:nvSpPr>
          <p:cNvPr id="44" name="Espace réservé du texte 9"/>
          <p:cNvSpPr>
            <a:spLocks noGrp="1"/>
          </p:cNvSpPr>
          <p:nvPr>
            <p:ph type="body" sz="quarter" idx="26" hasCustomPrompt="1"/>
          </p:nvPr>
        </p:nvSpPr>
        <p:spPr>
          <a:xfrm>
            <a:off x="4572000" y="3395207"/>
            <a:ext cx="4203607" cy="341335"/>
          </a:xfrm>
        </p:spPr>
        <p:txBody>
          <a:bodyPr/>
          <a:lstStyle>
            <a:lvl1pPr marL="0" indent="0" algn="ctr">
              <a:buFont typeface="Arial" charset="0"/>
              <a:buNone/>
              <a:defRPr lang="fr-FR" sz="2000" b="0" i="0" u="none" strike="noStrike" baseline="0" smtClean="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sz="2000" b="0" i="0" u="none" strike="noStrike" baseline="0" noProof="0" dirty="0" err="1">
                <a:solidFill>
                  <a:srgbClr val="FFFFFF"/>
                </a:solidFill>
                <a:latin typeface=""/>
              </a:rPr>
              <a:t>Cor</a:t>
            </a:r>
            <a:r>
              <a:rPr lang="en-US" sz="2000" b="0" i="0" u="none" strike="noStrike" baseline="0" noProof="0" dirty="0">
                <a:solidFill>
                  <a:srgbClr val="FFFFFF"/>
                </a:solidFill>
                <a:latin typeface=""/>
              </a:rPr>
              <a:t> </a:t>
            </a:r>
            <a:r>
              <a:rPr lang="en-US" sz="2000" b="0" i="0" u="none" strike="noStrike" baseline="0" noProof="0" dirty="0" err="1">
                <a:solidFill>
                  <a:srgbClr val="FFFFFF"/>
                </a:solidFill>
                <a:latin typeface=""/>
              </a:rPr>
              <a:t>aut</a:t>
            </a:r>
            <a:r>
              <a:rPr lang="en-US" sz="2000" b="0" i="0" u="none" strike="noStrike" baseline="0" noProof="0" dirty="0">
                <a:solidFill>
                  <a:srgbClr val="FFFFFF"/>
                </a:solidFill>
                <a:latin typeface=""/>
              </a:rPr>
              <a:t> et </a:t>
            </a:r>
            <a:r>
              <a:rPr lang="en-US" sz="2000" b="0" i="0" u="none" strike="noStrike" baseline="0" noProof="0" dirty="0" err="1">
                <a:solidFill>
                  <a:srgbClr val="FFFFFF"/>
                </a:solidFill>
                <a:latin typeface=""/>
              </a:rPr>
              <a:t>voloreratem</a:t>
            </a:r>
            <a:endParaRPr lang="en-US" noProof="0" dirty="0"/>
          </a:p>
        </p:txBody>
      </p:sp>
      <p:sp>
        <p:nvSpPr>
          <p:cNvPr id="45" name="Espace réservé du texte 9"/>
          <p:cNvSpPr>
            <a:spLocks noGrp="1"/>
          </p:cNvSpPr>
          <p:nvPr>
            <p:ph type="body" sz="quarter" idx="27" hasCustomPrompt="1"/>
          </p:nvPr>
        </p:nvSpPr>
        <p:spPr>
          <a:xfrm>
            <a:off x="4572000" y="3650534"/>
            <a:ext cx="4203607" cy="1045292"/>
          </a:xfrm>
        </p:spPr>
        <p:txBody>
          <a:bodyPr/>
          <a:lstStyle>
            <a:lvl1pPr marL="0" indent="0" algn="ctr">
              <a:buFont typeface="Arial" charset="0"/>
              <a:buNone/>
              <a:defRPr sz="6000">
                <a:solidFill>
                  <a:schemeClr val="bg1"/>
                </a:solidFill>
              </a:defRPr>
            </a:lvl1pPr>
            <a:lvl2pPr marL="134938" indent="0" algn="ctr">
              <a:buFont typeface="Arial" charset="0"/>
              <a:buNone/>
              <a:defRPr>
                <a:solidFill>
                  <a:schemeClr val="bg1"/>
                </a:solidFill>
              </a:defRPr>
            </a:lvl2pPr>
            <a:lvl3pPr marL="271462" indent="0" algn="ctr">
              <a:buFont typeface="Arial" charset="0"/>
              <a:buNone/>
              <a:defRPr>
                <a:solidFill>
                  <a:schemeClr val="bg1"/>
                </a:solidFill>
              </a:defRPr>
            </a:lvl3pPr>
            <a:lvl4pPr marL="1028700" indent="0" algn="ctr">
              <a:buFont typeface="Arial" charset="0"/>
              <a:buNone/>
              <a:defRPr>
                <a:solidFill>
                  <a:schemeClr val="bg1"/>
                </a:solidFill>
              </a:defRPr>
            </a:lvl4pPr>
            <a:lvl5pPr marL="1371600" indent="0" algn="ctr">
              <a:buFont typeface="Arial" charset="0"/>
              <a:buNone/>
              <a:defRPr>
                <a:solidFill>
                  <a:schemeClr val="bg1"/>
                </a:solidFill>
              </a:defRPr>
            </a:lvl5pPr>
          </a:lstStyle>
          <a:p>
            <a:pPr lvl="0"/>
            <a:r>
              <a:rPr lang="en-US" noProof="0" dirty="0"/>
              <a:t>XXX</a:t>
            </a:r>
          </a:p>
        </p:txBody>
      </p:sp>
      <p:sp>
        <p:nvSpPr>
          <p:cNvPr id="3" name="Rectangle 2"/>
          <p:cNvSpPr/>
          <p:nvPr userDrawn="1"/>
        </p:nvSpPr>
        <p:spPr>
          <a:xfrm>
            <a:off x="364637" y="583421"/>
            <a:ext cx="8465213" cy="173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hasCustomPrompt="1"/>
          </p:nvPr>
        </p:nvSpPr>
        <p:spPr>
          <a:xfrm>
            <a:off x="358775" y="273600"/>
            <a:ext cx="8420100" cy="387798"/>
          </a:xfrm>
        </p:spPr>
        <p:txBody>
          <a:bodyPr/>
          <a:lstStyle>
            <a:lvl1pPr>
              <a:defRPr/>
            </a:lvl1pPr>
          </a:lstStyle>
          <a:p>
            <a:r>
              <a:rPr lang="en-US" noProof="0" dirty="0"/>
              <a:t>Key figures slide, 28 </a:t>
            </a:r>
            <a:r>
              <a:rPr lang="en-US" noProof="0" dirty="0" err="1"/>
              <a:t>ppt</a:t>
            </a:r>
            <a:endParaRPr lang="en-US" noProof="0" dirty="0"/>
          </a:p>
        </p:txBody>
      </p:sp>
      <p:sp>
        <p:nvSpPr>
          <p:cNvPr id="31" name="Content Placeholder 2"/>
          <p:cNvSpPr>
            <a:spLocks noGrp="1"/>
          </p:cNvSpPr>
          <p:nvPr>
            <p:ph idx="17" hasCustomPrompt="1"/>
          </p:nvPr>
        </p:nvSpPr>
        <p:spPr>
          <a:xfrm>
            <a:off x="358774" y="712800"/>
            <a:ext cx="8420101"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Tree>
    <p:extLst>
      <p:ext uri="{BB962C8B-B14F-4D97-AF65-F5344CB8AC3E}">
        <p14:creationId xmlns:p14="http://schemas.microsoft.com/office/powerpoint/2010/main" val="608034986"/>
      </p:ext>
    </p:extLst>
  </p:cSld>
  <p:clrMapOvr>
    <a:masterClrMapping/>
  </p:clrMapOvr>
  <p:extLst mod="1">
    <p:ext uri="{DCECCB84-F9BA-43D5-87BE-67443E8EF086}">
      <p15:sldGuideLst xmlns:p15="http://schemas.microsoft.com/office/powerpoint/2012/main" xmlns="">
        <p15:guide id="1" orient="horz" pos="43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lid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688" y="4374679"/>
            <a:ext cx="2015999" cy="431329"/>
          </a:xfrm>
          <a:prstGeom prst="rect">
            <a:avLst/>
          </a:prstGeom>
        </p:spPr>
      </p:pic>
      <p:sp>
        <p:nvSpPr>
          <p:cNvPr id="12" name="Rectangle 11"/>
          <p:cNvSpPr/>
          <p:nvPr userDrawn="1"/>
        </p:nvSpPr>
        <p:spPr>
          <a:xfrm>
            <a:off x="0" y="0"/>
            <a:ext cx="9144000" cy="402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30000" dirty="0">
              <a:solidFill>
                <a:srgbClr val="FFFFFF"/>
              </a:solidFill>
            </a:endParaRPr>
          </a:p>
        </p:txBody>
      </p:sp>
      <p:sp>
        <p:nvSpPr>
          <p:cNvPr id="8" name="Title 1"/>
          <p:cNvSpPr>
            <a:spLocks noGrp="1"/>
          </p:cNvSpPr>
          <p:nvPr>
            <p:ph type="ctrTitle" hasCustomPrompt="1"/>
          </p:nvPr>
        </p:nvSpPr>
        <p:spPr>
          <a:xfrm>
            <a:off x="0" y="1498152"/>
            <a:ext cx="9144000" cy="1024896"/>
          </a:xfrm>
        </p:spPr>
        <p:txBody>
          <a:bodyPr anchor="b"/>
          <a:lstStyle>
            <a:lvl1pPr algn="ctr">
              <a:defRPr sz="7400" cap="all" baseline="0">
                <a:solidFill>
                  <a:schemeClr val="bg1"/>
                </a:solidFill>
              </a:defRPr>
            </a:lvl1pPr>
          </a:lstStyle>
          <a:p>
            <a:r>
              <a:rPr lang="fr-FR" dirty="0"/>
              <a:t>merci</a:t>
            </a:r>
            <a:endParaRPr lang="en-US" dirty="0"/>
          </a:p>
        </p:txBody>
      </p:sp>
    </p:spTree>
    <p:extLst>
      <p:ext uri="{BB962C8B-B14F-4D97-AF65-F5344CB8AC3E}">
        <p14:creationId xmlns:p14="http://schemas.microsoft.com/office/powerpoint/2010/main" val="2632076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2"/>
          <p:cNvSpPr>
            <a:spLocks noGrp="1"/>
          </p:cNvSpPr>
          <p:nvPr>
            <p:ph type="body"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pied de page 3"/>
          <p:cNvSpPr>
            <a:spLocks noGrp="1"/>
          </p:cNvSpPr>
          <p:nvPr>
            <p:ph type="ftr" sz="quarter" idx="10"/>
          </p:nvPr>
        </p:nvSpPr>
        <p:spPr/>
        <p:txBody>
          <a:bodyPr/>
          <a:lstStyle/>
          <a:p>
            <a:pPr lvl="1" algn="ctr"/>
            <a:r>
              <a:rPr lang="en-US" sz="800" noProof="0"/>
              <a:t>CORPORATE PRESENTATION | JUNE 2016</a:t>
            </a:r>
            <a:endParaRPr lang="en-US" sz="800" noProof="0" dirty="0"/>
          </a:p>
        </p:txBody>
      </p:sp>
      <p:sp>
        <p:nvSpPr>
          <p:cNvPr id="5" name="Espace réservé de la date 4"/>
          <p:cNvSpPr>
            <a:spLocks noGrp="1"/>
          </p:cNvSpPr>
          <p:nvPr>
            <p:ph type="dt" sz="half" idx="11"/>
          </p:nvPr>
        </p:nvSpPr>
        <p:spPr/>
        <p:txBody>
          <a:bodyPr/>
          <a:lstStyle/>
          <a:p>
            <a:r>
              <a:rPr lang="fr-FR" noProof="0"/>
              <a:t>DATE</a:t>
            </a:r>
            <a:endParaRPr lang="en-US" noProof="0" dirty="0"/>
          </a:p>
        </p:txBody>
      </p:sp>
      <p:sp>
        <p:nvSpPr>
          <p:cNvPr id="6" name="Espace réservé du numéro de diapositive 5"/>
          <p:cNvSpPr>
            <a:spLocks noGrp="1"/>
          </p:cNvSpPr>
          <p:nvPr>
            <p:ph type="sldNum" sz="quarter" idx="12"/>
          </p:nvPr>
        </p:nvSpPr>
        <p:spPr/>
        <p:txBody>
          <a:bodyPr/>
          <a:lstStyle/>
          <a:p>
            <a:fld id="{980E94A8-0648-D043-B8F7-3AFA110B04BE}" type="slidenum">
              <a:rPr lang="en-US" noProof="0" smtClean="0"/>
              <a:pPr/>
              <a:t>‹N°›</a:t>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Espace réservé pour une image  7"/>
          <p:cNvSpPr>
            <a:spLocks noGrp="1"/>
          </p:cNvSpPr>
          <p:nvPr>
            <p:ph type="pic" sz="quarter" idx="10" hasCustomPrompt="1"/>
          </p:nvPr>
        </p:nvSpPr>
        <p:spPr>
          <a:xfrm>
            <a:off x="0" y="0"/>
            <a:ext cx="9144000" cy="3880800"/>
          </a:xfrm>
        </p:spPr>
        <p:txBody>
          <a:bodyPr/>
          <a:lstStyle/>
          <a:p>
            <a:r>
              <a:rPr lang="en-US" noProof="0" dirty="0"/>
              <a:t> </a:t>
            </a:r>
          </a:p>
        </p:txBody>
      </p:sp>
      <p:sp>
        <p:nvSpPr>
          <p:cNvPr id="2" name="Title 1"/>
          <p:cNvSpPr>
            <a:spLocks noGrp="1"/>
          </p:cNvSpPr>
          <p:nvPr>
            <p:ph type="ctrTitle" hasCustomPrompt="1"/>
          </p:nvPr>
        </p:nvSpPr>
        <p:spPr>
          <a:xfrm>
            <a:off x="2897745" y="4068000"/>
            <a:ext cx="5969257" cy="443198"/>
          </a:xfrm>
        </p:spPr>
        <p:txBody>
          <a:bodyPr anchor="b"/>
          <a:lstStyle>
            <a:lvl1pPr algn="r">
              <a:defRPr sz="3200">
                <a:solidFill>
                  <a:schemeClr val="tx2"/>
                </a:solidFill>
              </a:defRPr>
            </a:lvl1pPr>
          </a:lstStyle>
          <a:p>
            <a:r>
              <a:rPr lang="en-US" noProof="0" dirty="0"/>
              <a:t>Presentation title, 32 pts</a:t>
            </a:r>
          </a:p>
        </p:txBody>
      </p:sp>
      <p:sp>
        <p:nvSpPr>
          <p:cNvPr id="3" name="Subtitle 2"/>
          <p:cNvSpPr>
            <a:spLocks noGrp="1"/>
          </p:cNvSpPr>
          <p:nvPr>
            <p:ph type="subTitle" idx="1" hasCustomPrompt="1"/>
          </p:nvPr>
        </p:nvSpPr>
        <p:spPr>
          <a:xfrm>
            <a:off x="2897746" y="4543200"/>
            <a:ext cx="5973203" cy="273959"/>
          </a:xfrm>
        </p:spPr>
        <p:txBody>
          <a:bodyPr/>
          <a:lstStyle>
            <a:lvl1pPr marL="0" indent="0" algn="r">
              <a:buNone/>
              <a:defRPr sz="2400" b="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 24 pts</a:t>
            </a:r>
          </a:p>
        </p:txBody>
      </p:sp>
      <p:cxnSp>
        <p:nvCxnSpPr>
          <p:cNvPr id="9" name="Connecteur droit 8"/>
          <p:cNvCxnSpPr/>
          <p:nvPr userDrawn="1"/>
        </p:nvCxnSpPr>
        <p:spPr>
          <a:xfrm>
            <a:off x="2600745" y="4137146"/>
            <a:ext cx="0" cy="74160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688" y="4302432"/>
            <a:ext cx="2015999" cy="431329"/>
          </a:xfrm>
          <a:prstGeom prst="rect">
            <a:avLst/>
          </a:prstGeom>
        </p:spPr>
      </p:pic>
    </p:spTree>
    <p:extLst>
      <p:ext uri="{BB962C8B-B14F-4D97-AF65-F5344CB8AC3E}">
        <p14:creationId xmlns:p14="http://schemas.microsoft.com/office/powerpoint/2010/main" val="553574882"/>
      </p:ext>
    </p:extLst>
  </p:cSld>
  <p:clrMapOvr>
    <a:masterClrMapping/>
  </p:clrMapOvr>
  <p:extLst mod="1">
    <p:ext uri="{DCECCB84-F9BA-43D5-87BE-67443E8EF086}">
      <p15:sldGuideLst xmlns:p15="http://schemas.microsoft.com/office/powerpoint/2012/main" xmlns="">
        <p15:guide id="3" pos="5588">
          <p15:clr>
            <a:srgbClr val="FBAE40"/>
          </p15:clr>
        </p15:guide>
        <p15:guide id="4" pos="185">
          <p15:clr>
            <a:srgbClr val="FBAE40"/>
          </p15:clr>
        </p15:guide>
        <p15:guide id="5" pos="1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p:spTree>
      <p:nvGrpSpPr>
        <p:cNvPr id="1" name=""/>
        <p:cNvGrpSpPr/>
        <p:nvPr/>
      </p:nvGrpSpPr>
      <p:grpSpPr>
        <a:xfrm>
          <a:off x="0" y="0"/>
          <a:ext cx="0" cy="0"/>
          <a:chOff x="0" y="0"/>
          <a:chExt cx="0" cy="0"/>
        </a:xfrm>
      </p:grpSpPr>
      <p:sp>
        <p:nvSpPr>
          <p:cNvPr id="7" name="Espace réservé pour une image  7"/>
          <p:cNvSpPr>
            <a:spLocks noGrp="1"/>
          </p:cNvSpPr>
          <p:nvPr>
            <p:ph type="pic" sz="quarter" idx="10" hasCustomPrompt="1"/>
          </p:nvPr>
        </p:nvSpPr>
        <p:spPr>
          <a:xfrm>
            <a:off x="0" y="1"/>
            <a:ext cx="9144000" cy="3880800"/>
          </a:xfrm>
        </p:spPr>
        <p:txBody>
          <a:bodyPr/>
          <a:lstStyle>
            <a:lvl1pPr>
              <a:defRPr/>
            </a:lvl1pPr>
          </a:lstStyle>
          <a:p>
            <a:r>
              <a:rPr lang="en-US" noProof="0" dirty="0"/>
              <a:t>Picture</a:t>
            </a:r>
          </a:p>
        </p:txBody>
      </p:sp>
      <p:sp>
        <p:nvSpPr>
          <p:cNvPr id="8" name="Title 1"/>
          <p:cNvSpPr>
            <a:spLocks noGrp="1"/>
          </p:cNvSpPr>
          <p:nvPr>
            <p:ph type="ctrTitle" hasCustomPrompt="1"/>
          </p:nvPr>
        </p:nvSpPr>
        <p:spPr>
          <a:xfrm>
            <a:off x="2879678" y="4068000"/>
            <a:ext cx="5987325" cy="443198"/>
          </a:xfrm>
        </p:spPr>
        <p:txBody>
          <a:bodyPr anchor="b"/>
          <a:lstStyle>
            <a:lvl1pPr algn="r">
              <a:defRPr sz="3200">
                <a:solidFill>
                  <a:schemeClr val="accent1"/>
                </a:solidFill>
              </a:defRPr>
            </a:lvl1pPr>
          </a:lstStyle>
          <a:p>
            <a:r>
              <a:rPr lang="en-US" noProof="0" dirty="0"/>
              <a:t>Chapter title, 32 pts </a:t>
            </a:r>
          </a:p>
        </p:txBody>
      </p:sp>
      <p:sp>
        <p:nvSpPr>
          <p:cNvPr id="9" name="Subtitle 2"/>
          <p:cNvSpPr>
            <a:spLocks noGrp="1"/>
          </p:cNvSpPr>
          <p:nvPr>
            <p:ph type="subTitle" idx="1" hasCustomPrompt="1"/>
          </p:nvPr>
        </p:nvSpPr>
        <p:spPr>
          <a:xfrm>
            <a:off x="2886501" y="4543200"/>
            <a:ext cx="5984448" cy="273959"/>
          </a:xfrm>
        </p:spPr>
        <p:txBody>
          <a:bodyPr/>
          <a:lstStyle>
            <a:lvl1pPr marL="0" indent="0" algn="r">
              <a:buNone/>
              <a:defRPr sz="2400" b="0"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Chapter subtitle, 24 pts</a:t>
            </a:r>
          </a:p>
        </p:txBody>
      </p:sp>
      <p:cxnSp>
        <p:nvCxnSpPr>
          <p:cNvPr id="11" name="Connecteur droit 10"/>
          <p:cNvCxnSpPr/>
          <p:nvPr userDrawn="1"/>
        </p:nvCxnSpPr>
        <p:spPr>
          <a:xfrm>
            <a:off x="2600745" y="4137146"/>
            <a:ext cx="0" cy="74160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688" y="4302432"/>
            <a:ext cx="2015999" cy="431329"/>
          </a:xfrm>
          <a:prstGeom prst="rect">
            <a:avLst/>
          </a:prstGeom>
        </p:spPr>
      </p:pic>
    </p:spTree>
    <p:extLst>
      <p:ext uri="{BB962C8B-B14F-4D97-AF65-F5344CB8AC3E}">
        <p14:creationId xmlns:p14="http://schemas.microsoft.com/office/powerpoint/2010/main" val="995706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73600"/>
            <a:ext cx="8420100" cy="387798"/>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880032" y="986400"/>
            <a:ext cx="7597795" cy="3671887"/>
          </a:xfrm>
        </p:spPr>
        <p:txBody>
          <a:bodyPr/>
          <a:lstStyle>
            <a:lvl1pPr marL="166688" marR="0" indent="-166688" algn="l" defTabSz="685800" rtl="0" eaLnBrk="1" fontAlgn="auto" latinLnBrk="0" hangingPunct="1">
              <a:lnSpc>
                <a:spcPct val="90000"/>
              </a:lnSpc>
              <a:spcBef>
                <a:spcPts val="900"/>
              </a:spcBef>
              <a:spcAft>
                <a:spcPts val="0"/>
              </a:spcAft>
              <a:buClr>
                <a:schemeClr val="accent4"/>
              </a:buClr>
              <a:buSzTx/>
              <a:buFont typeface="Arial" charset="0"/>
              <a:buChar char="•"/>
              <a:tabLst>
                <a:tab pos="8459788" algn="r"/>
              </a:tabLst>
              <a:defRPr sz="1800" b="0" baseline="0"/>
            </a:lvl1pPr>
            <a:lvl2pPr marL="300038" marR="0" indent="-133350" algn="l" defTabSz="685800" rtl="0" eaLnBrk="1" fontAlgn="auto" latinLnBrk="0" hangingPunct="1">
              <a:lnSpc>
                <a:spcPct val="90000"/>
              </a:lnSpc>
              <a:spcBef>
                <a:spcPts val="0"/>
              </a:spcBef>
              <a:spcAft>
                <a:spcPts val="0"/>
              </a:spcAft>
              <a:buClr>
                <a:schemeClr val="bg2"/>
              </a:buClr>
              <a:buSzTx/>
              <a:buFont typeface="Arial" charset="0"/>
              <a:buChar char="•"/>
              <a:tabLst>
                <a:tab pos="8460000" algn="r"/>
              </a:tabLst>
              <a:defRPr sz="1600"/>
            </a:lvl2pPr>
            <a:lvl3pPr marL="271462" indent="0">
              <a:buNone/>
              <a:defRPr/>
            </a:lvl3pPr>
          </a:lstStyle>
          <a:p>
            <a:pPr marL="166688" marR="0" lvl="0" indent="-166688" algn="l" defTabSz="685800" rtl="0" eaLnBrk="1" fontAlgn="auto" latinLnBrk="0" hangingPunct="1">
              <a:lnSpc>
                <a:spcPct val="90000"/>
              </a:lnSpc>
              <a:spcBef>
                <a:spcPts val="900"/>
              </a:spcBef>
              <a:spcAft>
                <a:spcPts val="0"/>
              </a:spcAft>
              <a:buClr>
                <a:schemeClr val="accent4"/>
              </a:buClr>
              <a:buSzTx/>
              <a:buFont typeface="Arial" charset="0"/>
              <a:buChar char="•"/>
              <a:tabLst>
                <a:tab pos="8459788" algn="r"/>
              </a:tabLst>
              <a:defRPr/>
            </a:pPr>
            <a:r>
              <a:rPr lang="en-US" noProof="0" dirty="0"/>
              <a:t>Text 1st level, 18 pts	XX</a:t>
            </a:r>
          </a:p>
          <a:p>
            <a:pPr marL="300038" marR="0" lvl="1" indent="-133350" algn="l" defTabSz="685800" rtl="0" eaLnBrk="1" fontAlgn="auto" latinLnBrk="0" hangingPunct="1">
              <a:lnSpc>
                <a:spcPct val="90000"/>
              </a:lnSpc>
              <a:spcBef>
                <a:spcPts val="0"/>
              </a:spcBef>
              <a:spcAft>
                <a:spcPts val="0"/>
              </a:spcAft>
              <a:buClr>
                <a:schemeClr val="bg2"/>
              </a:buClr>
              <a:buSzTx/>
              <a:buFont typeface="Arial" charset="0"/>
              <a:buChar char="•"/>
              <a:tabLst>
                <a:tab pos="8460000" algn="r"/>
              </a:tabLst>
              <a:defRPr/>
            </a:pPr>
            <a:r>
              <a:rPr lang="en-US" noProof="0" dirty="0"/>
              <a:t>Text 2nd level, 16 pts	XX</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r>
              <a:rPr lang="en-US" noProof="0"/>
              <a:t>CORPORATE PRESENTATION | JUNE 2016</a:t>
            </a:r>
            <a:endParaRPr lang="en-US"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Tree>
    <p:extLst>
      <p:ext uri="{BB962C8B-B14F-4D97-AF65-F5344CB8AC3E}">
        <p14:creationId xmlns:p14="http://schemas.microsoft.com/office/powerpoint/2010/main" val="1942024561"/>
      </p:ext>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73600"/>
            <a:ext cx="8420100" cy="387798"/>
          </a:xfrm>
        </p:spPr>
        <p:txBody>
          <a:bodyPr/>
          <a:lstStyle>
            <a:lvl1pPr>
              <a:defRPr/>
            </a:lvl1pPr>
          </a:lstStyle>
          <a:p>
            <a:r>
              <a:rPr lang="en-US" noProof="0" dirty="0"/>
              <a:t>Text slide – 1 column, 28 pts</a:t>
            </a:r>
          </a:p>
        </p:txBody>
      </p:sp>
      <p:sp>
        <p:nvSpPr>
          <p:cNvPr id="8" name="Content Placeholder 2"/>
          <p:cNvSpPr>
            <a:spLocks noGrp="1"/>
          </p:cNvSpPr>
          <p:nvPr>
            <p:ph idx="13" hasCustomPrompt="1"/>
          </p:nvPr>
        </p:nvSpPr>
        <p:spPr>
          <a:xfrm>
            <a:off x="358774" y="1333055"/>
            <a:ext cx="8420101" cy="3362770"/>
          </a:xfrm>
        </p:spPr>
        <p:txBody>
          <a:bodyPr/>
          <a:lstStyle>
            <a:lvl1pPr>
              <a:defRPr baseline="0"/>
            </a:lvl1pPr>
            <a:lvl3pPr marL="403225" indent="-133350">
              <a:buFont typeface="Arial" charset="0"/>
              <a:buChar char="•"/>
              <a:tabLst/>
              <a:defRPr/>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58774" y="712800"/>
            <a:ext cx="8420101"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Tree>
    <p:extLst>
      <p:ext uri="{BB962C8B-B14F-4D97-AF65-F5344CB8AC3E}">
        <p14:creationId xmlns:p14="http://schemas.microsoft.com/office/powerpoint/2010/main" val="1057418418"/>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ight background">
    <p:spTree>
      <p:nvGrpSpPr>
        <p:cNvPr id="1" name=""/>
        <p:cNvGrpSpPr/>
        <p:nvPr/>
      </p:nvGrpSpPr>
      <p:grpSpPr>
        <a:xfrm>
          <a:off x="0" y="0"/>
          <a:ext cx="0" cy="0"/>
          <a:chOff x="0" y="0"/>
          <a:chExt cx="0" cy="0"/>
        </a:xfrm>
      </p:grpSpPr>
      <p:sp>
        <p:nvSpPr>
          <p:cNvPr id="7" name="Rectangle 6"/>
          <p:cNvSpPr/>
          <p:nvPr userDrawn="1"/>
        </p:nvSpPr>
        <p:spPr>
          <a:xfrm>
            <a:off x="358774" y="1242104"/>
            <a:ext cx="8420101" cy="3453721"/>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360000" y="273600"/>
            <a:ext cx="8418875" cy="387798"/>
          </a:xfrm>
        </p:spPr>
        <p:txBody>
          <a:bodyPr/>
          <a:lstStyle>
            <a:lvl1pPr>
              <a:defRPr baseline="0"/>
            </a:lvl1pPr>
          </a:lstStyle>
          <a:p>
            <a:r>
              <a:rPr lang="en-US" noProof="0" dirty="0"/>
              <a:t>Conclusion, 28 pts</a:t>
            </a:r>
          </a:p>
        </p:txBody>
      </p:sp>
      <p:sp>
        <p:nvSpPr>
          <p:cNvPr id="8" name="Content Placeholder 2"/>
          <p:cNvSpPr>
            <a:spLocks noGrp="1"/>
          </p:cNvSpPr>
          <p:nvPr>
            <p:ph idx="13" hasCustomPrompt="1"/>
          </p:nvPr>
        </p:nvSpPr>
        <p:spPr>
          <a:xfrm>
            <a:off x="505050" y="1365250"/>
            <a:ext cx="8110916" cy="3180992"/>
          </a:xfrm>
        </p:spPr>
        <p:txBody>
          <a:bodyPr/>
          <a:lstStyle>
            <a:lvl1pPr>
              <a:defRPr baseline="0"/>
            </a:lvl1pPr>
            <a:lvl2pPr marL="271463" indent="-136525">
              <a:tabLst/>
              <a:defRPr/>
            </a:lvl2pPr>
            <a:lvl3pPr marL="385763" indent="-131763">
              <a:buFont typeface="Arial" charset="0"/>
              <a:buChar char="•"/>
              <a:tabLst/>
              <a:defRPr/>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Tree>
    <p:extLst>
      <p:ext uri="{BB962C8B-B14F-4D97-AF65-F5344CB8AC3E}">
        <p14:creationId xmlns:p14="http://schemas.microsoft.com/office/powerpoint/2010/main" val="2143124030"/>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3600"/>
            <a:ext cx="8418875" cy="387798"/>
          </a:xfrm>
        </p:spPr>
        <p:txBody>
          <a:bodyPr/>
          <a:lstStyle>
            <a:lvl1pPr>
              <a:defRPr/>
            </a:lvl1pPr>
          </a:lstStyle>
          <a:p>
            <a:r>
              <a:rPr lang="en-US" noProof="0" dirty="0"/>
              <a:t>Text slide– 1 picture,  28 pts</a:t>
            </a:r>
          </a:p>
        </p:txBody>
      </p:sp>
      <p:sp>
        <p:nvSpPr>
          <p:cNvPr id="8" name="Content Placeholder 2"/>
          <p:cNvSpPr>
            <a:spLocks noGrp="1"/>
          </p:cNvSpPr>
          <p:nvPr>
            <p:ph idx="13" hasCustomPrompt="1"/>
          </p:nvPr>
        </p:nvSpPr>
        <p:spPr>
          <a:xfrm>
            <a:off x="358774" y="1333055"/>
            <a:ext cx="3939453" cy="3362770"/>
          </a:xfrm>
        </p:spPr>
        <p:txBody>
          <a:bodyPr/>
          <a:lstStyle>
            <a:lvl1pPr>
              <a:defRPr baseline="0"/>
            </a:lvl1pPr>
            <a:lvl3pPr marL="403225" indent="-133350">
              <a:buFont typeface="Arial" charset="0"/>
              <a:buChar char="•"/>
              <a:tabLst/>
              <a:defRPr/>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7" name="Espace réservé pour une image  6"/>
          <p:cNvSpPr>
            <a:spLocks noGrp="1"/>
          </p:cNvSpPr>
          <p:nvPr>
            <p:ph type="pic" sz="quarter" idx="18" hasCustomPrompt="1"/>
          </p:nvPr>
        </p:nvSpPr>
        <p:spPr>
          <a:xfrm>
            <a:off x="4572000" y="987426"/>
            <a:ext cx="4206875" cy="3708400"/>
          </a:xfrm>
        </p:spPr>
        <p:txBody>
          <a:bodyPr/>
          <a:lstStyle>
            <a:lvl1pPr>
              <a:defRPr/>
            </a:lvl1pPr>
          </a:lstStyle>
          <a:p>
            <a:r>
              <a:rPr lang="en-US" noProof="0" dirty="0"/>
              <a:t>Picture</a:t>
            </a:r>
          </a:p>
        </p:txBody>
      </p:sp>
    </p:spTree>
    <p:extLst>
      <p:ext uri="{BB962C8B-B14F-4D97-AF65-F5344CB8AC3E}">
        <p14:creationId xmlns:p14="http://schemas.microsoft.com/office/powerpoint/2010/main" val="226723382"/>
      </p:ext>
    </p:extLst>
  </p:cSld>
  <p:clrMapOvr>
    <a:masterClrMapping/>
  </p:clrMapOvr>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w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3600"/>
            <a:ext cx="8418875" cy="387798"/>
          </a:xfrm>
        </p:spPr>
        <p:txBody>
          <a:bodyPr/>
          <a:lstStyle>
            <a:lvl1pPr>
              <a:defRPr/>
            </a:lvl1pPr>
          </a:lstStyle>
          <a:p>
            <a:r>
              <a:rPr lang="en-US" noProof="0" dirty="0"/>
              <a:t>Text slide– 1 picture, with caption, 28 pts</a:t>
            </a:r>
          </a:p>
        </p:txBody>
      </p:sp>
      <p:sp>
        <p:nvSpPr>
          <p:cNvPr id="8" name="Content Placeholder 2"/>
          <p:cNvSpPr>
            <a:spLocks noGrp="1"/>
          </p:cNvSpPr>
          <p:nvPr>
            <p:ph idx="13" hasCustomPrompt="1"/>
          </p:nvPr>
        </p:nvSpPr>
        <p:spPr>
          <a:xfrm>
            <a:off x="358774" y="1333055"/>
            <a:ext cx="3939453" cy="3362770"/>
          </a:xfrm>
        </p:spPr>
        <p:txBody>
          <a:bodyPr/>
          <a:lstStyle>
            <a:lvl1pPr>
              <a:defRPr baseline="0"/>
            </a:lvl1pPr>
            <a:lvl3pPr marL="403225" indent="-133350">
              <a:buFont typeface="Arial" charset="0"/>
              <a:buChar char="•"/>
              <a:tabLst/>
              <a:defRPr/>
            </a:lvl3pPr>
          </a:lstStyle>
          <a:p>
            <a:pPr lvl="0"/>
            <a:r>
              <a:rPr lang="en-US" noProof="0" dirty="0"/>
              <a:t>Text 1st level, 20 pts</a:t>
            </a:r>
          </a:p>
          <a:p>
            <a:pPr lvl="1"/>
            <a:r>
              <a:rPr lang="en-US" noProof="0" dirty="0"/>
              <a:t>Text 2nd level, 18 pts</a:t>
            </a:r>
          </a:p>
          <a:p>
            <a:pPr lvl="2"/>
            <a:r>
              <a:rPr lang="en-US" noProof="0" dirty="0"/>
              <a:t>Text 3tf level, 16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7" name="Espace réservé pour une image  6"/>
          <p:cNvSpPr>
            <a:spLocks noGrp="1"/>
          </p:cNvSpPr>
          <p:nvPr>
            <p:ph type="pic" sz="quarter" idx="18" hasCustomPrompt="1"/>
          </p:nvPr>
        </p:nvSpPr>
        <p:spPr>
          <a:xfrm>
            <a:off x="4572000" y="987425"/>
            <a:ext cx="4206875" cy="3320298"/>
          </a:xfrm>
        </p:spPr>
        <p:txBody>
          <a:bodyPr/>
          <a:lstStyle>
            <a:lvl1pPr>
              <a:defRPr/>
            </a:lvl1pPr>
          </a:lstStyle>
          <a:p>
            <a:r>
              <a:rPr lang="en-US" noProof="0" dirty="0"/>
              <a:t>Picture</a:t>
            </a:r>
          </a:p>
        </p:txBody>
      </p:sp>
      <p:sp>
        <p:nvSpPr>
          <p:cNvPr id="10" name="Rectangle 9"/>
          <p:cNvSpPr/>
          <p:nvPr userDrawn="1"/>
        </p:nvSpPr>
        <p:spPr>
          <a:xfrm>
            <a:off x="4571999" y="4310780"/>
            <a:ext cx="4206875" cy="390307"/>
          </a:xfrm>
          <a:prstGeom prst="rect">
            <a:avLst/>
          </a:prstGeom>
          <a:solidFill>
            <a:srgbClr val="E7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Espace réservé du texte 12"/>
          <p:cNvSpPr>
            <a:spLocks noGrp="1"/>
          </p:cNvSpPr>
          <p:nvPr>
            <p:ph type="body" sz="quarter" idx="19" hasCustomPrompt="1"/>
          </p:nvPr>
        </p:nvSpPr>
        <p:spPr>
          <a:xfrm>
            <a:off x="4698853" y="4427531"/>
            <a:ext cx="3946672" cy="146050"/>
          </a:xfrm>
        </p:spPr>
        <p:txBody>
          <a:bodyPr/>
          <a:lstStyle>
            <a:lvl1pPr marL="0" indent="0" algn="r">
              <a:buNone/>
              <a:defRPr sz="1400" b="0" i="1">
                <a:solidFill>
                  <a:schemeClr val="tx1"/>
                </a:solidFill>
              </a:defRPr>
            </a:lvl1pPr>
          </a:lstStyle>
          <a:p>
            <a:pPr lvl="0"/>
            <a:r>
              <a:rPr lang="en-US" noProof="0" dirty="0"/>
              <a:t>Caption, 14 pts</a:t>
            </a:r>
          </a:p>
        </p:txBody>
      </p:sp>
    </p:spTree>
    <p:extLst>
      <p:ext uri="{BB962C8B-B14F-4D97-AF65-F5344CB8AC3E}">
        <p14:creationId xmlns:p14="http://schemas.microsoft.com/office/powerpoint/2010/main" val="980356728"/>
      </p:ext>
    </p:extLst>
  </p:cSld>
  <p:clrMapOvr>
    <a:masterClrMapping/>
  </p:clrMapOvr>
  <p:extLst mod="1">
    <p:ext uri="{DCECCB84-F9BA-43D5-87BE-67443E8EF086}">
      <p15:sldGuideLst xmlns:p15="http://schemas.microsoft.com/office/powerpoint/2012/main" xmlns="">
        <p15:guide id="3"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3600"/>
            <a:ext cx="8418875" cy="387798"/>
          </a:xfrm>
        </p:spPr>
        <p:txBody>
          <a:bodyPr/>
          <a:lstStyle>
            <a:lvl1pPr>
              <a:defRPr/>
            </a:lvl1pPr>
          </a:lstStyle>
          <a:p>
            <a:r>
              <a:rPr lang="en-US" noProof="0" dirty="0"/>
              <a:t>Text slide– 1 picture, with caption, 28 pts</a:t>
            </a:r>
          </a:p>
        </p:txBody>
      </p:sp>
      <p:sp>
        <p:nvSpPr>
          <p:cNvPr id="24" name="Espace réservé de la date 23"/>
          <p:cNvSpPr>
            <a:spLocks noGrp="1"/>
          </p:cNvSpPr>
          <p:nvPr>
            <p:ph type="dt" sz="half" idx="14"/>
          </p:nvPr>
        </p:nvSpPr>
        <p:spPr/>
        <p:txBody>
          <a:bodyPr/>
          <a:lstStyle/>
          <a:p>
            <a:r>
              <a:rPr lang="fr-FR" noProof="0"/>
              <a:t>DATE</a:t>
            </a:r>
            <a:endParaRPr lang="en-US" noProof="0" dirty="0"/>
          </a:p>
        </p:txBody>
      </p:sp>
      <p:sp>
        <p:nvSpPr>
          <p:cNvPr id="25" name="Espace réservé du pied de page 24"/>
          <p:cNvSpPr>
            <a:spLocks noGrp="1"/>
          </p:cNvSpPr>
          <p:nvPr>
            <p:ph type="ftr" sz="quarter" idx="15"/>
          </p:nvPr>
        </p:nvSpPr>
        <p:spPr/>
        <p:txBody>
          <a:bodyPr/>
          <a:lstStyle/>
          <a:p>
            <a:pPr lvl="1" algn="ctr"/>
            <a:r>
              <a:rPr lang="en-US" sz="800" noProof="0"/>
              <a:t>CORPORATE PRESENTATION | JUNE 2016</a:t>
            </a:r>
            <a:endParaRPr lang="en-US" sz="800" noProof="0" dirty="0"/>
          </a:p>
        </p:txBody>
      </p:sp>
      <p:sp>
        <p:nvSpPr>
          <p:cNvPr id="26" name="Espace réservé du numéro de diapositive 25"/>
          <p:cNvSpPr>
            <a:spLocks noGrp="1"/>
          </p:cNvSpPr>
          <p:nvPr>
            <p:ph type="sldNum" sz="quarter" idx="16"/>
          </p:nvPr>
        </p:nvSpPr>
        <p:spPr/>
        <p:txBody>
          <a:bodyPr/>
          <a:lstStyle/>
          <a:p>
            <a:fld id="{980E94A8-0648-D043-B8F7-3AFA110B04BE}" type="slidenum">
              <a:rPr lang="en-US" noProof="0" smtClean="0"/>
              <a:pPr/>
              <a:t>‹N°›</a:t>
            </a:fld>
            <a:endParaRPr lang="en-US" noProof="0" dirty="0"/>
          </a:p>
        </p:txBody>
      </p:sp>
      <p:sp>
        <p:nvSpPr>
          <p:cNvPr id="31" name="Content Placeholder 2"/>
          <p:cNvSpPr>
            <a:spLocks noGrp="1"/>
          </p:cNvSpPr>
          <p:nvPr>
            <p:ph idx="17" hasCustomPrompt="1"/>
          </p:nvPr>
        </p:nvSpPr>
        <p:spPr>
          <a:xfrm>
            <a:off x="360000" y="712800"/>
            <a:ext cx="8418875" cy="349131"/>
          </a:xfrm>
        </p:spPr>
        <p:txBody>
          <a:bodyPr/>
          <a:lstStyle>
            <a:lvl1pPr marL="0" indent="0">
              <a:buNone/>
              <a:defRPr sz="2200" b="0" baseline="0">
                <a:solidFill>
                  <a:schemeClr val="tx1"/>
                </a:solidFill>
              </a:defRPr>
            </a:lvl1pPr>
            <a:lvl2pPr marL="266700" indent="0">
              <a:buNone/>
              <a:defRPr/>
            </a:lvl2pPr>
            <a:lvl3pPr marL="685800" indent="0">
              <a:buNone/>
              <a:defRPr/>
            </a:lvl3pPr>
            <a:lvl4pPr marL="1028700" indent="0">
              <a:buNone/>
              <a:defRPr/>
            </a:lvl4pPr>
            <a:lvl5pPr marL="1371600" indent="0">
              <a:buNone/>
              <a:defRPr/>
            </a:lvl5pPr>
          </a:lstStyle>
          <a:p>
            <a:pPr lvl="0"/>
            <a:r>
              <a:rPr lang="en-US" noProof="0" dirty="0"/>
              <a:t>Subtitle, 22 pts</a:t>
            </a:r>
          </a:p>
        </p:txBody>
      </p:sp>
      <p:sp>
        <p:nvSpPr>
          <p:cNvPr id="7" name="Espace réservé pour une image  6"/>
          <p:cNvSpPr>
            <a:spLocks noGrp="1"/>
          </p:cNvSpPr>
          <p:nvPr>
            <p:ph type="pic" sz="quarter" idx="18" hasCustomPrompt="1"/>
          </p:nvPr>
        </p:nvSpPr>
        <p:spPr>
          <a:xfrm>
            <a:off x="358774" y="1239838"/>
            <a:ext cx="8420101" cy="3067619"/>
          </a:xfrm>
        </p:spPr>
        <p:txBody>
          <a:bodyPr/>
          <a:lstStyle>
            <a:lvl1pPr>
              <a:defRPr/>
            </a:lvl1pPr>
          </a:lstStyle>
          <a:p>
            <a:r>
              <a:rPr lang="en-US" noProof="0" dirty="0"/>
              <a:t>Picture</a:t>
            </a:r>
          </a:p>
        </p:txBody>
      </p:sp>
      <p:sp>
        <p:nvSpPr>
          <p:cNvPr id="10" name="Rectangle 9"/>
          <p:cNvSpPr/>
          <p:nvPr userDrawn="1"/>
        </p:nvSpPr>
        <p:spPr>
          <a:xfrm>
            <a:off x="358775" y="4305518"/>
            <a:ext cx="8420100" cy="390307"/>
          </a:xfrm>
          <a:prstGeom prst="rect">
            <a:avLst/>
          </a:prstGeom>
          <a:solidFill>
            <a:srgbClr val="E7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Espace réservé du texte 12"/>
          <p:cNvSpPr>
            <a:spLocks noGrp="1"/>
          </p:cNvSpPr>
          <p:nvPr>
            <p:ph type="body" sz="quarter" idx="19" hasCustomPrompt="1"/>
          </p:nvPr>
        </p:nvSpPr>
        <p:spPr>
          <a:xfrm>
            <a:off x="470414" y="4420800"/>
            <a:ext cx="8175112" cy="146050"/>
          </a:xfrm>
        </p:spPr>
        <p:txBody>
          <a:bodyPr/>
          <a:lstStyle>
            <a:lvl1pPr marL="0" indent="0" algn="r">
              <a:buNone/>
              <a:defRPr sz="1400" b="0" i="1">
                <a:solidFill>
                  <a:schemeClr val="tx1"/>
                </a:solidFill>
              </a:defRPr>
            </a:lvl1pPr>
          </a:lstStyle>
          <a:p>
            <a:pPr lvl="0"/>
            <a:r>
              <a:rPr lang="en-US" noProof="0" dirty="0"/>
              <a:t>Caption, 14 pts</a:t>
            </a:r>
          </a:p>
        </p:txBody>
      </p:sp>
    </p:spTree>
    <p:extLst>
      <p:ext uri="{BB962C8B-B14F-4D97-AF65-F5344CB8AC3E}">
        <p14:creationId xmlns:p14="http://schemas.microsoft.com/office/powerpoint/2010/main" val="1287726651"/>
      </p:ext>
    </p:extLst>
  </p:cSld>
  <p:clrMapOvr>
    <a:masterClrMapping/>
  </p:clrMapOvr>
  <p:extLst mod="1">
    <p:ext uri="{DCECCB84-F9BA-43D5-87BE-67443E8EF086}">
      <p15:sldGuideLst xmlns:p15="http://schemas.microsoft.com/office/powerpoint/2012/main" xmlns="">
        <p15:guide id="3"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4" y="273770"/>
            <a:ext cx="8420101" cy="387798"/>
          </a:xfrm>
          <a:prstGeom prst="rect">
            <a:avLst/>
          </a:prstGeom>
        </p:spPr>
        <p:txBody>
          <a:bodyPr vert="horz" wrap="square" lIns="0" tIns="0" rIns="0" bIns="0" rtlCol="0" anchor="ctr">
            <a:spAutoFit/>
          </a:bodyPr>
          <a:lstStyle/>
          <a:p>
            <a:r>
              <a:rPr lang="en-US" noProof="0" dirty="0"/>
              <a:t>Text slide – 1 column, 28 pts</a:t>
            </a:r>
          </a:p>
        </p:txBody>
      </p:sp>
      <p:sp>
        <p:nvSpPr>
          <p:cNvPr id="3" name="Text Placeholder 2"/>
          <p:cNvSpPr>
            <a:spLocks noGrp="1"/>
          </p:cNvSpPr>
          <p:nvPr>
            <p:ph type="body" idx="1"/>
          </p:nvPr>
        </p:nvSpPr>
        <p:spPr>
          <a:xfrm>
            <a:off x="358775" y="1336881"/>
            <a:ext cx="8420100" cy="3263504"/>
          </a:xfrm>
          <a:prstGeom prst="rect">
            <a:avLst/>
          </a:prstGeom>
        </p:spPr>
        <p:txBody>
          <a:bodyPr vert="horz" lIns="0" tIns="0" rIns="0" bIns="0" rtlCol="0">
            <a:noAutofit/>
          </a:bodyPr>
          <a:lstStyle/>
          <a:p>
            <a:pPr lvl="0"/>
            <a:r>
              <a:rPr lang="en-US" noProof="0" dirty="0"/>
              <a:t>Text 1st level, 20 pts</a:t>
            </a:r>
          </a:p>
          <a:p>
            <a:pPr lvl="1"/>
            <a:r>
              <a:rPr lang="en-US" noProof="0" dirty="0"/>
              <a:t>Text 2nd level, 18 pts</a:t>
            </a:r>
          </a:p>
          <a:p>
            <a:pPr lvl="2"/>
            <a:r>
              <a:rPr lang="en-US" noProof="0" dirty="0"/>
              <a:t>Text 3tf level, 16 pts</a:t>
            </a:r>
          </a:p>
        </p:txBody>
      </p:sp>
      <p:cxnSp>
        <p:nvCxnSpPr>
          <p:cNvPr id="8" name="Connecteur droit 7"/>
          <p:cNvCxnSpPr/>
          <p:nvPr/>
        </p:nvCxnSpPr>
        <p:spPr>
          <a:xfrm>
            <a:off x="358775" y="689982"/>
            <a:ext cx="84201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67591" y="-654627"/>
            <a:ext cx="221536" cy="248209"/>
          </a:xfrm>
          <a:prstGeom prst="rect">
            <a:avLst/>
          </a:prstGeom>
          <a:noFill/>
        </p:spPr>
        <p:txBody>
          <a:bodyPr wrap="none" rtlCol="0">
            <a:spAutoFit/>
          </a:bodyPr>
          <a:lstStyle/>
          <a:p>
            <a:r>
              <a:rPr lang="en-US" sz="1013" noProof="0" dirty="0"/>
              <a:t> </a:t>
            </a:r>
          </a:p>
        </p:txBody>
      </p:sp>
      <p:sp>
        <p:nvSpPr>
          <p:cNvPr id="25" name="Footer Placeholder 4"/>
          <p:cNvSpPr>
            <a:spLocks noGrp="1"/>
          </p:cNvSpPr>
          <p:nvPr>
            <p:ph type="ftr" sz="quarter" idx="3"/>
          </p:nvPr>
        </p:nvSpPr>
        <p:spPr>
          <a:xfrm>
            <a:off x="1253837" y="4831175"/>
            <a:ext cx="6636327" cy="123111"/>
          </a:xfrm>
          <a:prstGeom prst="rect">
            <a:avLst/>
          </a:prstGeom>
        </p:spPr>
        <p:txBody>
          <a:bodyPr lIns="0" tIns="0" rIns="0" bIns="0">
            <a:spAutoFit/>
          </a:bodyPr>
          <a:lstStyle>
            <a:lvl1pPr algn="ctr">
              <a:defRPr sz="800">
                <a:solidFill>
                  <a:schemeClr val="tx1"/>
                </a:solidFill>
              </a:defRPr>
            </a:lvl1pPr>
            <a:lvl2pPr marL="0">
              <a:defRPr/>
            </a:lvl2pPr>
          </a:lstStyle>
          <a:p>
            <a:pPr lvl="1" algn="ctr"/>
            <a:r>
              <a:rPr lang="en-US" sz="800" noProof="0"/>
              <a:t>CORPORATE PRESENTATION | JUNE 2016</a:t>
            </a:r>
            <a:endParaRPr lang="en-US" sz="800" noProof="0" dirty="0"/>
          </a:p>
        </p:txBody>
      </p:sp>
      <p:sp>
        <p:nvSpPr>
          <p:cNvPr id="26" name="Date Placeholder 3"/>
          <p:cNvSpPr>
            <a:spLocks noGrp="1"/>
          </p:cNvSpPr>
          <p:nvPr>
            <p:ph type="dt" sz="half" idx="2"/>
          </p:nvPr>
        </p:nvSpPr>
        <p:spPr>
          <a:xfrm>
            <a:off x="7713498" y="4831175"/>
            <a:ext cx="776690" cy="123111"/>
          </a:xfrm>
          <a:prstGeom prst="rect">
            <a:avLst/>
          </a:prstGeom>
        </p:spPr>
        <p:txBody>
          <a:bodyPr lIns="0" tIns="0" rIns="0" bIns="0">
            <a:spAutoFit/>
          </a:bodyPr>
          <a:lstStyle>
            <a:lvl1pPr algn="r">
              <a:defRPr sz="800">
                <a:solidFill>
                  <a:schemeClr val="tx1"/>
                </a:solidFill>
              </a:defRPr>
            </a:lvl1pPr>
          </a:lstStyle>
          <a:p>
            <a:r>
              <a:rPr lang="fr-FR" noProof="0"/>
              <a:t>DATE</a:t>
            </a:r>
            <a:endParaRPr lang="en-US" noProof="0" dirty="0"/>
          </a:p>
        </p:txBody>
      </p:sp>
      <p:sp>
        <p:nvSpPr>
          <p:cNvPr id="27" name="Slide Number Placeholder 5"/>
          <p:cNvSpPr>
            <a:spLocks noGrp="1"/>
          </p:cNvSpPr>
          <p:nvPr>
            <p:ph type="sldNum" sz="quarter" idx="4"/>
          </p:nvPr>
        </p:nvSpPr>
        <p:spPr>
          <a:xfrm>
            <a:off x="8467494" y="4831175"/>
            <a:ext cx="311061" cy="123111"/>
          </a:xfrm>
          <a:prstGeom prst="rect">
            <a:avLst/>
          </a:prstGeom>
        </p:spPr>
        <p:txBody>
          <a:bodyPr lIns="0" tIns="0" rIns="0" bIns="0">
            <a:spAutoFit/>
          </a:bodyPr>
          <a:lstStyle>
            <a:lvl1pPr algn="r">
              <a:defRPr sz="800">
                <a:solidFill>
                  <a:schemeClr val="tx1"/>
                </a:solidFill>
              </a:defRPr>
            </a:lvl1pPr>
          </a:lstStyle>
          <a:p>
            <a:fld id="{980E94A8-0648-D043-B8F7-3AFA110B04BE}" type="slidenum">
              <a:rPr lang="en-US" noProof="0" smtClean="0"/>
              <a:pPr/>
              <a:t>‹N°›</a:t>
            </a:fld>
            <a:endParaRPr lang="en-US" noProof="0" dirty="0"/>
          </a:p>
        </p:txBody>
      </p:sp>
      <p:pic>
        <p:nvPicPr>
          <p:cNvPr id="28" name="Image 2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775" y="4796451"/>
            <a:ext cx="900000" cy="192558"/>
          </a:xfrm>
          <a:prstGeom prst="rect">
            <a:avLst/>
          </a:prstGeom>
        </p:spPr>
      </p:pic>
      <p:cxnSp>
        <p:nvCxnSpPr>
          <p:cNvPr id="29" name="Connecteur droit 28"/>
          <p:cNvCxnSpPr/>
          <p:nvPr/>
        </p:nvCxnSpPr>
        <p:spPr>
          <a:xfrm>
            <a:off x="8958263" y="4892730"/>
            <a:ext cx="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8575675" y="4845105"/>
            <a:ext cx="0" cy="101600"/>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19756"/>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63" r:id="rId3"/>
    <p:sldLayoutId id="2147483674" r:id="rId4"/>
    <p:sldLayoutId id="2147483662" r:id="rId5"/>
    <p:sldLayoutId id="2147483664" r:id="rId6"/>
    <p:sldLayoutId id="2147483666" r:id="rId7"/>
    <p:sldLayoutId id="2147483665" r:id="rId8"/>
    <p:sldLayoutId id="2147483667" r:id="rId9"/>
    <p:sldLayoutId id="2147483670" r:id="rId10"/>
    <p:sldLayoutId id="2147483671" r:id="rId11"/>
    <p:sldLayoutId id="2147483672" r:id="rId12"/>
    <p:sldLayoutId id="2147483677" r:id="rId13"/>
    <p:sldLayoutId id="2147483693" r:id="rId14"/>
    <p:sldLayoutId id="2147483694" r:id="rId15"/>
  </p:sldLayoutIdLst>
  <p:hf hdr="0" dt="0"/>
  <p:txStyles>
    <p:titleStyle>
      <a:lvl1pPr algn="l" defTabSz="685800" rtl="0" eaLnBrk="1" latinLnBrk="0" hangingPunct="1">
        <a:lnSpc>
          <a:spcPct val="90000"/>
        </a:lnSpc>
        <a:spcBef>
          <a:spcPct val="0"/>
        </a:spcBef>
        <a:buNone/>
        <a:defRPr sz="2800" kern="1200" baseline="0">
          <a:solidFill>
            <a:schemeClr val="tx2"/>
          </a:solidFill>
          <a:latin typeface="+mj-lt"/>
          <a:ea typeface="+mj-ea"/>
          <a:cs typeface="+mj-cs"/>
        </a:defRPr>
      </a:lvl1pPr>
    </p:titleStyle>
    <p:bodyStyle>
      <a:lvl1pPr marL="139700" indent="-139700" algn="l" defTabSz="685800" rtl="0" eaLnBrk="1" latinLnBrk="0" hangingPunct="1">
        <a:lnSpc>
          <a:spcPct val="90000"/>
        </a:lnSpc>
        <a:spcBef>
          <a:spcPts val="1800"/>
        </a:spcBef>
        <a:buClr>
          <a:srgbClr val="CAAE7A"/>
        </a:buClr>
        <a:buFont typeface="Arial" charset="0"/>
        <a:buChar char="•"/>
        <a:tabLst/>
        <a:defRPr sz="2000" b="1" strike="noStrike" kern="1200" baseline="0">
          <a:solidFill>
            <a:schemeClr val="tx2"/>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26" userDrawn="1">
          <p15:clr>
            <a:srgbClr val="F26B43"/>
          </p15:clr>
        </p15:guide>
        <p15:guide id="2" pos="226" userDrawn="1">
          <p15:clr>
            <a:srgbClr val="F26B43"/>
          </p15:clr>
        </p15:guide>
        <p15:guide id="3" orient="horz" pos="622" userDrawn="1">
          <p15:clr>
            <a:srgbClr val="F26B43"/>
          </p15:clr>
        </p15:guide>
        <p15:guide id="5" pos="5530" userDrawn="1">
          <p15:clr>
            <a:srgbClr val="F26B43"/>
          </p15:clr>
        </p15:guide>
        <p15:guide id="6" pos="2880" userDrawn="1">
          <p15:clr>
            <a:srgbClr val="F26B43"/>
          </p15:clr>
        </p15:guide>
        <p15:guide id="7" orient="horz" pos="860" userDrawn="1">
          <p15:clr>
            <a:srgbClr val="F26B43"/>
          </p15:clr>
        </p15:guide>
        <p15:guide id="8" orient="horz" pos="781" userDrawn="1">
          <p15:clr>
            <a:srgbClr val="F26B43"/>
          </p15:clr>
        </p15:guide>
        <p15:guide id="9" orient="horz" pos="29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notesSlide" Target="../notesSlides/notesSlide7.xml"/><Relationship Id="rId16" Type="http://schemas.openxmlformats.org/officeDocument/2006/relationships/image" Target="../media/image59.jpg"/><Relationship Id="rId1" Type="http://schemas.openxmlformats.org/officeDocument/2006/relationships/slideLayout" Target="../slideLayouts/slideLayout1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727247" y="4159607"/>
            <a:ext cx="6139755" cy="461665"/>
          </a:xfrm>
        </p:spPr>
        <p:txBody>
          <a:bodyPr/>
          <a:lstStyle/>
          <a:p>
            <a:pPr>
              <a:lnSpc>
                <a:spcPts val="3600"/>
              </a:lnSpc>
            </a:pPr>
            <a:r>
              <a:rPr lang="en-US" sz="3600" cap="none" smtClean="0"/>
              <a:t>A </a:t>
            </a:r>
            <a:r>
              <a:rPr lang="en-US" sz="3600" cap="none"/>
              <a:t>global healthcare company</a:t>
            </a:r>
            <a:endParaRPr lang="en-US" sz="3600" cap="none" dirty="0"/>
          </a:p>
        </p:txBody>
      </p:sp>
      <p:pic>
        <p:nvPicPr>
          <p:cNvPr id="4" name="Espace réservé pour une image  3"/>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7298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8775" y="273600"/>
            <a:ext cx="8420100" cy="387798"/>
          </a:xfrm>
        </p:spPr>
        <p:txBody>
          <a:bodyPr/>
          <a:lstStyle/>
          <a:p>
            <a:r>
              <a:rPr lang="en-US" dirty="0">
                <a:solidFill>
                  <a:srgbClr val="0070C0"/>
                </a:solidFill>
              </a:rPr>
              <a:t>Innovating for you</a:t>
            </a:r>
          </a:p>
        </p:txBody>
      </p:sp>
      <p:sp>
        <p:nvSpPr>
          <p:cNvPr id="3" name="Espace réservé du contenu 2"/>
          <p:cNvSpPr>
            <a:spLocks noGrp="1"/>
          </p:cNvSpPr>
          <p:nvPr>
            <p:ph idx="13"/>
          </p:nvPr>
        </p:nvSpPr>
        <p:spPr>
          <a:xfrm>
            <a:off x="339724" y="2395282"/>
            <a:ext cx="2650240" cy="1822037"/>
          </a:xfrm>
        </p:spPr>
        <p:txBody>
          <a:bodyPr wrap="square" numCol="1" spcCol="360000">
            <a:spAutoFit/>
          </a:bodyPr>
          <a:lstStyle/>
          <a:p>
            <a:pPr marL="0" indent="0">
              <a:spcBef>
                <a:spcPts val="600"/>
              </a:spcBef>
              <a:buNone/>
              <a:tabLst>
                <a:tab pos="6996113" algn="l"/>
              </a:tabLst>
            </a:pPr>
            <a:r>
              <a:rPr lang="en-US" sz="1400" dirty="0">
                <a:solidFill>
                  <a:srgbClr val="0070C0"/>
                </a:solidFill>
              </a:rPr>
              <a:t>Science has made enormous progress over the past 20 years.</a:t>
            </a:r>
            <a:endParaRPr lang="en-US" sz="1400" b="0" dirty="0">
              <a:solidFill>
                <a:srgbClr val="0070C0"/>
              </a:solidFill>
            </a:endParaRPr>
          </a:p>
          <a:p>
            <a:pPr marL="0" indent="0">
              <a:spcBef>
                <a:spcPts val="600"/>
              </a:spcBef>
              <a:buNone/>
              <a:tabLst>
                <a:tab pos="6996113" algn="l"/>
              </a:tabLst>
            </a:pPr>
            <a:r>
              <a:rPr lang="en-US" sz="1400" b="0" dirty="0">
                <a:solidFill>
                  <a:schemeClr val="tx1"/>
                </a:solidFill>
              </a:rPr>
              <a:t>With the unlocking of the human genome, we now understand what causes some of the most serious and chronic diseases affecting us, </a:t>
            </a:r>
            <a:r>
              <a:rPr lang="en-US" sz="1400" b="0">
                <a:solidFill>
                  <a:schemeClr val="tx1"/>
                </a:solidFill>
              </a:rPr>
              <a:t>such </a:t>
            </a:r>
            <a:r>
              <a:rPr lang="en-US" sz="1400" b="0" smtClean="0">
                <a:solidFill>
                  <a:schemeClr val="tx1"/>
                </a:solidFill>
              </a:rPr>
              <a:t>as cancer</a:t>
            </a:r>
            <a:r>
              <a:rPr lang="en-US" sz="1400" b="0" dirty="0">
                <a:solidFill>
                  <a:schemeClr val="tx1"/>
                </a:solidFill>
              </a:rPr>
              <a:t>, diabetes and heart diseases.</a:t>
            </a:r>
          </a:p>
        </p:txBody>
      </p:sp>
      <p:sp>
        <p:nvSpPr>
          <p:cNvPr id="12" name="Espace réservé du contenu 2"/>
          <p:cNvSpPr>
            <a:spLocks noGrp="1"/>
          </p:cNvSpPr>
          <p:nvPr>
            <p:ph idx="13"/>
          </p:nvPr>
        </p:nvSpPr>
        <p:spPr>
          <a:xfrm>
            <a:off x="3309097" y="2395282"/>
            <a:ext cx="2710402" cy="2286780"/>
          </a:xfrm>
        </p:spPr>
        <p:txBody>
          <a:bodyPr wrap="square" numCol="1" spcCol="360000">
            <a:spAutoFit/>
          </a:bodyPr>
          <a:lstStyle/>
          <a:p>
            <a:pPr marL="0" indent="0">
              <a:spcBef>
                <a:spcPts val="600"/>
              </a:spcBef>
              <a:buNone/>
              <a:tabLst>
                <a:tab pos="6996113" algn="l"/>
              </a:tabLst>
            </a:pPr>
            <a:r>
              <a:rPr lang="en-US" sz="1400" dirty="0">
                <a:solidFill>
                  <a:srgbClr val="0070C0"/>
                </a:solidFill>
              </a:rPr>
              <a:t>We are entering an era </a:t>
            </a:r>
            <a:br>
              <a:rPr lang="en-US" sz="1400" dirty="0">
                <a:solidFill>
                  <a:srgbClr val="0070C0"/>
                </a:solidFill>
              </a:rPr>
            </a:br>
            <a:r>
              <a:rPr lang="en-US" sz="1400" dirty="0">
                <a:solidFill>
                  <a:srgbClr val="0070C0"/>
                </a:solidFill>
              </a:rPr>
              <a:t>of personalized treatment.</a:t>
            </a:r>
          </a:p>
          <a:p>
            <a:pPr marL="0" indent="0">
              <a:spcBef>
                <a:spcPts val="600"/>
              </a:spcBef>
              <a:buNone/>
              <a:tabLst>
                <a:tab pos="6996113" algn="l"/>
              </a:tabLst>
            </a:pPr>
            <a:r>
              <a:rPr lang="en-US" sz="1400" b="0" dirty="0">
                <a:solidFill>
                  <a:schemeClr val="tx1"/>
                </a:solidFill>
              </a:rPr>
              <a:t>Thanks to the use of very powerful </a:t>
            </a:r>
            <a:r>
              <a:rPr lang="en-US" sz="1400" b="0" dirty="0" smtClean="0">
                <a:solidFill>
                  <a:schemeClr val="tx1"/>
                </a:solidFill>
              </a:rPr>
              <a:t>technology, we </a:t>
            </a:r>
            <a:r>
              <a:rPr lang="en-US" sz="1400" b="0" dirty="0">
                <a:solidFill>
                  <a:schemeClr val="tx1"/>
                </a:solidFill>
              </a:rPr>
              <a:t>are getting better </a:t>
            </a:r>
            <a:r>
              <a:rPr lang="en-US" sz="1400" b="0" dirty="0" smtClean="0">
                <a:solidFill>
                  <a:schemeClr val="tx1"/>
                </a:solidFill>
              </a:rPr>
              <a:t>at predicting how </a:t>
            </a:r>
            <a:r>
              <a:rPr lang="en-US" sz="1400" b="0" dirty="0">
                <a:solidFill>
                  <a:schemeClr val="tx1"/>
                </a:solidFill>
              </a:rPr>
              <a:t>you </a:t>
            </a:r>
            <a:r>
              <a:rPr lang="en-US" sz="1400" b="0" dirty="0" smtClean="0">
                <a:solidFill>
                  <a:schemeClr val="tx1"/>
                </a:solidFill>
              </a:rPr>
              <a:t>will respond </a:t>
            </a:r>
            <a:r>
              <a:rPr lang="en-US" sz="1400" b="0" dirty="0">
                <a:solidFill>
                  <a:schemeClr val="tx1"/>
                </a:solidFill>
              </a:rPr>
              <a:t>to </a:t>
            </a:r>
            <a:r>
              <a:rPr lang="en-US" sz="1400" b="0" dirty="0" smtClean="0">
                <a:solidFill>
                  <a:schemeClr val="tx1"/>
                </a:solidFill>
              </a:rPr>
              <a:t>specific </a:t>
            </a:r>
            <a:r>
              <a:rPr lang="en-US" sz="1400" b="0" smtClean="0">
                <a:solidFill>
                  <a:schemeClr val="tx1"/>
                </a:solidFill>
              </a:rPr>
              <a:t>treatments.</a:t>
            </a:r>
          </a:p>
          <a:p>
            <a:pPr marL="0" indent="0">
              <a:spcBef>
                <a:spcPts val="600"/>
              </a:spcBef>
              <a:buNone/>
              <a:tabLst>
                <a:tab pos="6996113" algn="l"/>
              </a:tabLst>
            </a:pPr>
            <a:r>
              <a:rPr lang="en-US" sz="1400" b="0" smtClean="0">
                <a:solidFill>
                  <a:schemeClr val="tx1"/>
                </a:solidFill>
              </a:rPr>
              <a:t>We are leveraging new biotechnologies to more effectively target disease pathways and bring break through medicines to patients faster.</a:t>
            </a:r>
            <a:endParaRPr lang="en-US" sz="1400" b="0" dirty="0">
              <a:solidFill>
                <a:schemeClr val="tx1"/>
              </a:solidFill>
            </a:endParaRPr>
          </a:p>
        </p:txBody>
      </p:sp>
      <p:sp>
        <p:nvSpPr>
          <p:cNvPr id="13" name="Espace réservé du contenu 2"/>
          <p:cNvSpPr>
            <a:spLocks noGrp="1"/>
          </p:cNvSpPr>
          <p:nvPr>
            <p:ph idx="13"/>
          </p:nvPr>
        </p:nvSpPr>
        <p:spPr>
          <a:xfrm>
            <a:off x="6380466" y="2395282"/>
            <a:ext cx="2568071" cy="2015936"/>
          </a:xfrm>
        </p:spPr>
        <p:txBody>
          <a:bodyPr wrap="square" numCol="1" spcCol="360000">
            <a:spAutoFit/>
          </a:bodyPr>
          <a:lstStyle/>
          <a:p>
            <a:pPr marL="0" indent="0">
              <a:spcBef>
                <a:spcPts val="600"/>
              </a:spcBef>
              <a:buNone/>
              <a:tabLst>
                <a:tab pos="6996113" algn="l"/>
              </a:tabLst>
            </a:pPr>
            <a:r>
              <a:rPr lang="en-US" sz="1400" b="0" dirty="0">
                <a:solidFill>
                  <a:schemeClr val="tx1"/>
                </a:solidFill>
              </a:rPr>
              <a:t>At Sanofi – relying </a:t>
            </a:r>
            <a:r>
              <a:rPr lang="en-US" sz="1400" b="0" dirty="0" smtClean="0">
                <a:solidFill>
                  <a:schemeClr val="tx1"/>
                </a:solidFill>
              </a:rPr>
              <a:t>on our</a:t>
            </a:r>
            <a:r>
              <a:rPr lang="en-US" sz="1400" b="0" dirty="0">
                <a:solidFill>
                  <a:schemeClr val="tx1"/>
                </a:solidFill>
              </a:rPr>
              <a:t> internal </a:t>
            </a:r>
            <a:r>
              <a:rPr lang="en-US" sz="1400" b="0" dirty="0" smtClean="0">
                <a:solidFill>
                  <a:schemeClr val="tx1"/>
                </a:solidFill>
              </a:rPr>
              <a:t>expertise and</a:t>
            </a:r>
            <a:r>
              <a:rPr lang="en-US" sz="1400" b="0" dirty="0">
                <a:solidFill>
                  <a:schemeClr val="tx1"/>
                </a:solidFill>
              </a:rPr>
              <a:t> partnering with external specialists – we leverage both cutting-edge technologies and new knowledge to </a:t>
            </a:r>
            <a:r>
              <a:rPr lang="en-US" sz="1400" b="0" dirty="0" smtClean="0">
                <a:solidFill>
                  <a:schemeClr val="tx1"/>
                </a:solidFill>
              </a:rPr>
              <a:t>meet</a:t>
            </a:r>
            <a:r>
              <a:rPr lang="en-US" sz="1400" b="0" dirty="0">
                <a:solidFill>
                  <a:schemeClr val="tx1"/>
                </a:solidFill>
              </a:rPr>
              <a:t/>
            </a:r>
            <a:br>
              <a:rPr lang="en-US" sz="1400" b="0" dirty="0">
                <a:solidFill>
                  <a:schemeClr val="tx1"/>
                </a:solidFill>
              </a:rPr>
            </a:br>
            <a:r>
              <a:rPr lang="en-US" sz="1400" b="0" dirty="0">
                <a:solidFill>
                  <a:schemeClr val="tx1"/>
                </a:solidFill>
              </a:rPr>
              <a:t>your needs as a patient. </a:t>
            </a:r>
          </a:p>
          <a:p>
            <a:pPr marL="0" indent="0">
              <a:spcBef>
                <a:spcPts val="600"/>
              </a:spcBef>
              <a:buNone/>
              <a:tabLst>
                <a:tab pos="6996113" algn="l"/>
              </a:tabLst>
            </a:pPr>
            <a:r>
              <a:rPr lang="en-US" sz="1400">
                <a:solidFill>
                  <a:srgbClr val="0070C0"/>
                </a:solidFill>
              </a:rPr>
              <a:t>Our goal is to contribute to healthier lives and helping you live yours to the fullest.</a:t>
            </a:r>
            <a:endParaRPr lang="en-US" sz="1400" dirty="0">
              <a:solidFill>
                <a:srgbClr val="0070C0"/>
              </a:solidFill>
            </a:endParaRPr>
          </a:p>
        </p:txBody>
      </p:sp>
      <p:pic>
        <p:nvPicPr>
          <p:cNvPr id="20" name="Imag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775" y="671170"/>
            <a:ext cx="8446322" cy="1490094"/>
          </a:xfrm>
          <a:prstGeom prst="rect">
            <a:avLst/>
          </a:prstGeom>
        </p:spPr>
      </p:pic>
      <p:cxnSp>
        <p:nvCxnSpPr>
          <p:cNvPr id="15" name="Connecteur droit 14"/>
          <p:cNvCxnSpPr/>
          <p:nvPr/>
        </p:nvCxnSpPr>
        <p:spPr>
          <a:xfrm>
            <a:off x="3124140" y="2395282"/>
            <a:ext cx="0" cy="2294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p:cNvSpPr>
            <a:spLocks noGrp="1"/>
          </p:cNvSpPr>
          <p:nvPr>
            <p:ph type="sldNum" sz="quarter" idx="16"/>
          </p:nvPr>
        </p:nvSpPr>
        <p:spPr/>
        <p:txBody>
          <a:bodyPr/>
          <a:lstStyle/>
          <a:p>
            <a:fld id="{980E94A8-0648-D043-B8F7-3AFA110B04BE}" type="slidenum">
              <a:rPr lang="en-US" noProof="0" smtClean="0"/>
              <a:pPr/>
              <a:t>10</a:t>
            </a:fld>
            <a:endParaRPr lang="en-US" noProof="0" dirty="0"/>
          </a:p>
        </p:txBody>
      </p:sp>
      <p:sp>
        <p:nvSpPr>
          <p:cNvPr id="11"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cxnSp>
        <p:nvCxnSpPr>
          <p:cNvPr id="14" name="Connecteur droit 13"/>
          <p:cNvCxnSpPr/>
          <p:nvPr/>
        </p:nvCxnSpPr>
        <p:spPr>
          <a:xfrm>
            <a:off x="6200715" y="2395282"/>
            <a:ext cx="0" cy="2294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7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a:xfrm>
            <a:off x="358775" y="273600"/>
            <a:ext cx="8420100" cy="387798"/>
          </a:xfrm>
        </p:spPr>
        <p:txBody>
          <a:bodyPr/>
          <a:lstStyle/>
          <a:p>
            <a:r>
              <a:rPr lang="en-US" dirty="0">
                <a:solidFill>
                  <a:srgbClr val="0070C0"/>
                </a:solidFill>
              </a:rPr>
              <a:t>Our model of innovation</a:t>
            </a:r>
          </a:p>
        </p:txBody>
      </p:sp>
      <p:sp>
        <p:nvSpPr>
          <p:cNvPr id="16" name="Rectangle 15"/>
          <p:cNvSpPr/>
          <p:nvPr/>
        </p:nvSpPr>
        <p:spPr>
          <a:xfrm>
            <a:off x="358775" y="679451"/>
            <a:ext cx="4212000" cy="201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58775" y="2692400"/>
            <a:ext cx="4212000" cy="20059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4571999" y="679450"/>
            <a:ext cx="4206875" cy="2012950"/>
          </a:xfrm>
          <a:prstGeom prst="rect">
            <a:avLst/>
          </a:prstGeom>
          <a:solidFill>
            <a:srgbClr val="8F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571999" y="2692400"/>
            <a:ext cx="4206875" cy="20059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space réservé du texte 7"/>
          <p:cNvSpPr>
            <a:spLocks noGrp="1"/>
          </p:cNvSpPr>
          <p:nvPr>
            <p:ph type="body" sz="quarter" idx="19"/>
          </p:nvPr>
        </p:nvSpPr>
        <p:spPr>
          <a:xfrm>
            <a:off x="358774" y="975745"/>
            <a:ext cx="4213225" cy="830997"/>
          </a:xfrm>
        </p:spPr>
        <p:txBody>
          <a:bodyPr>
            <a:spAutoFit/>
          </a:bodyPr>
          <a:lstStyle/>
          <a:p>
            <a:r>
              <a:rPr lang="en-US" dirty="0"/>
              <a:t>4</a:t>
            </a:r>
          </a:p>
        </p:txBody>
      </p:sp>
      <p:sp>
        <p:nvSpPr>
          <p:cNvPr id="21" name="Espace réservé du texte 8"/>
          <p:cNvSpPr>
            <a:spLocks noGrp="1"/>
          </p:cNvSpPr>
          <p:nvPr>
            <p:ph type="body" sz="quarter" idx="20"/>
          </p:nvPr>
        </p:nvSpPr>
        <p:spPr>
          <a:xfrm>
            <a:off x="358774" y="1686711"/>
            <a:ext cx="4213225" cy="664797"/>
          </a:xfrm>
        </p:spPr>
        <p:txBody>
          <a:bodyPr>
            <a:spAutoFit/>
          </a:bodyPr>
          <a:lstStyle/>
          <a:p>
            <a:pPr>
              <a:spcBef>
                <a:spcPts val="0"/>
              </a:spcBef>
            </a:pPr>
            <a:r>
              <a:rPr lang="fr-FR" sz="1600" b="1"/>
              <a:t>R&amp;D </a:t>
            </a:r>
            <a:r>
              <a:rPr lang="fr-FR" sz="1600" b="1" smtClean="0"/>
              <a:t>Hubs</a:t>
            </a:r>
            <a:r>
              <a:rPr lang="en-US" sz="1600" b="1" smtClean="0"/>
              <a:t> </a:t>
            </a:r>
            <a:endParaRPr lang="en-US" sz="1600" b="1" dirty="0"/>
          </a:p>
          <a:p>
            <a:pPr>
              <a:spcBef>
                <a:spcPts val="0"/>
              </a:spcBef>
            </a:pPr>
            <a:r>
              <a:rPr lang="en-US" sz="1600">
                <a:solidFill>
                  <a:srgbClr val="FFFFFF"/>
                </a:solidFill>
              </a:rPr>
              <a:t>across </a:t>
            </a:r>
            <a:r>
              <a:rPr lang="en-US" sz="1600" smtClean="0">
                <a:solidFill>
                  <a:srgbClr val="FFFFFF"/>
                </a:solidFill>
              </a:rPr>
              <a:t>Asia, </a:t>
            </a:r>
            <a:r>
              <a:rPr lang="en-US" sz="1600">
                <a:solidFill>
                  <a:srgbClr val="FFFFFF"/>
                </a:solidFill>
              </a:rPr>
              <a:t>France, </a:t>
            </a:r>
            <a:br>
              <a:rPr lang="en-US" sz="1600">
                <a:solidFill>
                  <a:srgbClr val="FFFFFF"/>
                </a:solidFill>
              </a:rPr>
            </a:br>
            <a:r>
              <a:rPr lang="en-US" sz="1600" smtClean="0">
                <a:solidFill>
                  <a:srgbClr val="FFFFFF"/>
                </a:solidFill>
              </a:rPr>
              <a:t>Germany</a:t>
            </a:r>
            <a:r>
              <a:rPr lang="en-US" sz="1600">
                <a:solidFill>
                  <a:srgbClr val="FFFFFF"/>
                </a:solidFill>
              </a:rPr>
              <a:t> </a:t>
            </a:r>
            <a:r>
              <a:rPr lang="en-US" sz="1600" smtClean="0">
                <a:solidFill>
                  <a:srgbClr val="FFFFFF"/>
                </a:solidFill>
              </a:rPr>
              <a:t>and North</a:t>
            </a:r>
            <a:r>
              <a:rPr lang="en-US" sz="1600">
                <a:solidFill>
                  <a:srgbClr val="FFFFFF"/>
                </a:solidFill>
              </a:rPr>
              <a:t> </a:t>
            </a:r>
            <a:r>
              <a:rPr lang="en-US" sz="1600" smtClean="0">
                <a:solidFill>
                  <a:srgbClr val="FFFFFF"/>
                </a:solidFill>
              </a:rPr>
              <a:t>America</a:t>
            </a:r>
            <a:endParaRPr lang="en-US" sz="1600" dirty="0">
              <a:solidFill>
                <a:srgbClr val="FFFFFF"/>
              </a:solidFill>
            </a:endParaRPr>
          </a:p>
        </p:txBody>
      </p:sp>
      <p:sp>
        <p:nvSpPr>
          <p:cNvPr id="22" name="Espace réservé du texte 9"/>
          <p:cNvSpPr>
            <a:spLocks noGrp="1"/>
          </p:cNvSpPr>
          <p:nvPr>
            <p:ph type="body" sz="quarter" idx="22"/>
          </p:nvPr>
        </p:nvSpPr>
        <p:spPr>
          <a:xfrm>
            <a:off x="4568961" y="996526"/>
            <a:ext cx="4213225" cy="830997"/>
          </a:xfrm>
        </p:spPr>
        <p:txBody>
          <a:bodyPr>
            <a:spAutoFit/>
          </a:bodyPr>
          <a:lstStyle/>
          <a:p>
            <a:r>
              <a:rPr lang="en-US" smtClean="0"/>
              <a:t>15.3%</a:t>
            </a:r>
            <a:endParaRPr lang="en-US" dirty="0"/>
          </a:p>
        </p:txBody>
      </p:sp>
      <p:sp>
        <p:nvSpPr>
          <p:cNvPr id="23" name="Espace réservé du texte 10"/>
          <p:cNvSpPr>
            <a:spLocks noGrp="1"/>
          </p:cNvSpPr>
          <p:nvPr>
            <p:ph type="body" sz="quarter" idx="23"/>
          </p:nvPr>
        </p:nvSpPr>
        <p:spPr>
          <a:xfrm>
            <a:off x="4712114" y="1707492"/>
            <a:ext cx="3926920" cy="837152"/>
          </a:xfrm>
        </p:spPr>
        <p:txBody>
          <a:bodyPr wrap="square">
            <a:spAutoFit/>
          </a:bodyPr>
          <a:lstStyle/>
          <a:p>
            <a:pPr>
              <a:lnSpc>
                <a:spcPct val="100000"/>
              </a:lnSpc>
            </a:pPr>
            <a:r>
              <a:rPr lang="en-US" sz="1600" dirty="0" smtClean="0"/>
              <a:t>of sales invested in R&amp;D </a:t>
            </a:r>
          </a:p>
          <a:p>
            <a:pPr>
              <a:lnSpc>
                <a:spcPct val="150000"/>
              </a:lnSpc>
            </a:pPr>
            <a:r>
              <a:rPr lang="en-US" sz="1600" dirty="0" smtClean="0"/>
              <a:t>Increasing annual R&amp;D investments</a:t>
            </a:r>
          </a:p>
          <a:p>
            <a:r>
              <a:rPr lang="en-US" sz="1600" dirty="0" smtClean="0"/>
              <a:t>from €5 to €6 </a:t>
            </a:r>
            <a:r>
              <a:rPr lang="en-US" sz="1600" dirty="0" err="1" smtClean="0"/>
              <a:t>bn</a:t>
            </a:r>
            <a:r>
              <a:rPr lang="en-US" sz="1600" dirty="0" smtClean="0"/>
              <a:t> by 2020</a:t>
            </a:r>
            <a:endParaRPr lang="en-US" sz="1600" dirty="0"/>
          </a:p>
        </p:txBody>
      </p:sp>
      <p:sp>
        <p:nvSpPr>
          <p:cNvPr id="24" name="Espace réservé du texte 11"/>
          <p:cNvSpPr>
            <a:spLocks noGrp="1"/>
          </p:cNvSpPr>
          <p:nvPr>
            <p:ph type="body" sz="quarter" idx="24"/>
          </p:nvPr>
        </p:nvSpPr>
        <p:spPr>
          <a:xfrm>
            <a:off x="365352" y="3252720"/>
            <a:ext cx="4213225" cy="830997"/>
          </a:xfrm>
        </p:spPr>
        <p:txBody>
          <a:bodyPr>
            <a:spAutoFit/>
          </a:bodyPr>
          <a:lstStyle/>
          <a:p>
            <a:r>
              <a:rPr lang="en-US" dirty="0"/>
              <a:t>16,000</a:t>
            </a:r>
          </a:p>
        </p:txBody>
      </p:sp>
      <p:sp>
        <p:nvSpPr>
          <p:cNvPr id="25" name="Espace réservé du texte 12"/>
          <p:cNvSpPr>
            <a:spLocks noGrp="1"/>
          </p:cNvSpPr>
          <p:nvPr>
            <p:ph type="body" sz="quarter" idx="25"/>
          </p:nvPr>
        </p:nvSpPr>
        <p:spPr>
          <a:xfrm>
            <a:off x="365352" y="4053577"/>
            <a:ext cx="4213225" cy="221599"/>
          </a:xfrm>
        </p:spPr>
        <p:txBody>
          <a:bodyPr>
            <a:spAutoFit/>
          </a:bodyPr>
          <a:lstStyle/>
          <a:p>
            <a:r>
              <a:rPr lang="en-US" sz="1600" dirty="0"/>
              <a:t>employees </a:t>
            </a:r>
            <a:r>
              <a:rPr lang="en-US" sz="1600" dirty="0" smtClean="0"/>
              <a:t>committed to R&amp;D</a:t>
            </a:r>
            <a:endParaRPr lang="en-US" sz="1600" dirty="0"/>
          </a:p>
        </p:txBody>
      </p:sp>
      <p:sp>
        <p:nvSpPr>
          <p:cNvPr id="26" name="Espace réservé du texte 13"/>
          <p:cNvSpPr>
            <a:spLocks noGrp="1"/>
          </p:cNvSpPr>
          <p:nvPr>
            <p:ph type="body" sz="quarter" idx="26"/>
          </p:nvPr>
        </p:nvSpPr>
        <p:spPr>
          <a:xfrm>
            <a:off x="4617720" y="3446917"/>
            <a:ext cx="1490679" cy="443198"/>
          </a:xfrm>
        </p:spPr>
        <p:txBody>
          <a:bodyPr wrap="square">
            <a:spAutoFit/>
          </a:bodyPr>
          <a:lstStyle/>
          <a:p>
            <a:pPr algn="l"/>
            <a:r>
              <a:rPr lang="en-US" sz="1600" b="1" dirty="0"/>
              <a:t>Key </a:t>
            </a:r>
            <a:r>
              <a:rPr lang="en-US" sz="1600" b="1" dirty="0" smtClean="0"/>
              <a:t>collaborations</a:t>
            </a:r>
            <a:endParaRPr lang="en-US" dirty="0"/>
          </a:p>
        </p:txBody>
      </p:sp>
      <p:sp>
        <p:nvSpPr>
          <p:cNvPr id="27" name="Espace réservé du texte 12"/>
          <p:cNvSpPr txBox="1">
            <a:spLocks/>
          </p:cNvSpPr>
          <p:nvPr/>
        </p:nvSpPr>
        <p:spPr>
          <a:xfrm>
            <a:off x="365352" y="3269437"/>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28" name="Espace réservé du texte 12"/>
          <p:cNvSpPr txBox="1">
            <a:spLocks/>
          </p:cNvSpPr>
          <p:nvPr/>
        </p:nvSpPr>
        <p:spPr>
          <a:xfrm>
            <a:off x="365352" y="3075233"/>
            <a:ext cx="4213225" cy="221599"/>
          </a:xfrm>
          <a:prstGeom prst="rect">
            <a:avLst/>
          </a:prstGeom>
        </p:spPr>
        <p:txBody>
          <a:bodyPr vert="horz" lIns="0" tIns="0" rIns="0" bIns="0" rtlCol="0">
            <a:sp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More than </a:t>
            </a:r>
          </a:p>
        </p:txBody>
      </p:sp>
      <p:sp>
        <p:nvSpPr>
          <p:cNvPr id="34" name="Rectangle 33"/>
          <p:cNvSpPr/>
          <p:nvPr/>
        </p:nvSpPr>
        <p:spPr>
          <a:xfrm>
            <a:off x="6088743" y="2692400"/>
            <a:ext cx="1065894" cy="2018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Picture 3" descr="C:\Users\FR09441\AppData\Local\Microsoft\Windows\Temporary Internet Files\Content.Outlook\FT39HK0M\alnylam.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03144" y="3424251"/>
            <a:ext cx="842264" cy="2354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Users\FR09441\AppData\Local\Microsoft\Windows\Temporary Internet Files\Content.Outlook\FT39HK0M\regenero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17001" y="4379512"/>
            <a:ext cx="814550" cy="175026"/>
          </a:xfrm>
          <a:prstGeom prst="rect">
            <a:avLst/>
          </a:prstGeom>
          <a:noFill/>
          <a:extLst>
            <a:ext uri="{909E8E84-426E-40DD-AFC4-6F175D3DCCD1}">
              <a14:hiddenFill xmlns:a14="http://schemas.microsoft.com/office/drawing/2010/main">
                <a:solidFill>
                  <a:srgbClr val="FFFFFF"/>
                </a:solidFill>
              </a14:hiddenFill>
            </a:ext>
          </a:extLst>
        </p:spPr>
      </p:pic>
      <p:sp>
        <p:nvSpPr>
          <p:cNvPr id="37" name="Espace réservé du texte 13"/>
          <p:cNvSpPr>
            <a:spLocks noGrp="1"/>
          </p:cNvSpPr>
          <p:nvPr>
            <p:ph type="body" sz="quarter" idx="26"/>
          </p:nvPr>
        </p:nvSpPr>
        <p:spPr>
          <a:xfrm>
            <a:off x="7283704" y="2927513"/>
            <a:ext cx="1233412" cy="234744"/>
          </a:xfrm>
        </p:spPr>
        <p:txBody>
          <a:bodyPr anchor="t">
            <a:spAutoFit/>
          </a:bodyPr>
          <a:lstStyle/>
          <a:p>
            <a:pPr algn="l">
              <a:lnSpc>
                <a:spcPct val="120000"/>
              </a:lnSpc>
              <a:spcBef>
                <a:spcPts val="0"/>
              </a:spcBef>
            </a:pPr>
            <a:r>
              <a:rPr lang="fr-FR" sz="1400" smtClean="0"/>
              <a:t>Diabetes</a:t>
            </a:r>
            <a:r>
              <a:rPr lang="fr-FR" sz="1200" baseline="50000" smtClean="0"/>
              <a:t>(1)</a:t>
            </a:r>
            <a:endParaRPr lang="fr-FR" sz="1400" baseline="50000" dirty="0"/>
          </a:p>
        </p:txBody>
      </p:sp>
      <p:sp>
        <p:nvSpPr>
          <p:cNvPr id="38" name="Espace réservé du texte 13"/>
          <p:cNvSpPr>
            <a:spLocks noGrp="1"/>
          </p:cNvSpPr>
          <p:nvPr>
            <p:ph type="body" sz="quarter" idx="26"/>
          </p:nvPr>
        </p:nvSpPr>
        <p:spPr>
          <a:xfrm>
            <a:off x="7283704" y="3357732"/>
            <a:ext cx="1188807" cy="387798"/>
          </a:xfrm>
        </p:spPr>
        <p:txBody>
          <a:bodyPr anchor="t">
            <a:spAutoFit/>
          </a:bodyPr>
          <a:lstStyle/>
          <a:p>
            <a:pPr algn="l">
              <a:spcBef>
                <a:spcPts val="0"/>
              </a:spcBef>
            </a:pPr>
            <a:r>
              <a:rPr lang="en-US" sz="1400" dirty="0" smtClean="0"/>
              <a:t>Genetic </a:t>
            </a:r>
            <a:br>
              <a:rPr lang="en-US" sz="1400" dirty="0" smtClean="0"/>
            </a:br>
            <a:r>
              <a:rPr lang="en-US" sz="1400" dirty="0" smtClean="0"/>
              <a:t>Diseases</a:t>
            </a:r>
            <a:endParaRPr lang="en-US" sz="1400" dirty="0"/>
          </a:p>
        </p:txBody>
      </p:sp>
      <p:sp>
        <p:nvSpPr>
          <p:cNvPr id="39" name="Espace réservé du texte 13"/>
          <p:cNvSpPr>
            <a:spLocks noGrp="1"/>
          </p:cNvSpPr>
          <p:nvPr>
            <p:ph type="body" sz="quarter" idx="26"/>
          </p:nvPr>
        </p:nvSpPr>
        <p:spPr>
          <a:xfrm>
            <a:off x="7283704" y="4046749"/>
            <a:ext cx="1292885" cy="387798"/>
          </a:xfrm>
        </p:spPr>
        <p:txBody>
          <a:bodyPr anchor="t">
            <a:spAutoFit/>
          </a:bodyPr>
          <a:lstStyle/>
          <a:p>
            <a:pPr algn="l">
              <a:spcBef>
                <a:spcPts val="0"/>
              </a:spcBef>
            </a:pPr>
            <a:r>
              <a:rPr lang="fr-FR" sz="1400"/>
              <a:t>Oncology</a:t>
            </a:r>
          </a:p>
          <a:p>
            <a:pPr algn="l">
              <a:spcBef>
                <a:spcPts val="0"/>
              </a:spcBef>
            </a:pPr>
            <a:r>
              <a:rPr lang="fr-FR" sz="1400"/>
              <a:t>&amp; Immunology</a:t>
            </a:r>
            <a:endParaRPr lang="fr-FR" sz="1400" dirty="0"/>
          </a:p>
        </p:txBody>
      </p:sp>
      <p:pic>
        <p:nvPicPr>
          <p:cNvPr id="40" name="Imag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6207" y="2863338"/>
            <a:ext cx="596137" cy="363094"/>
          </a:xfrm>
          <a:prstGeom prst="rect">
            <a:avLst/>
          </a:prstGeom>
        </p:spPr>
      </p:pic>
      <p:pic>
        <p:nvPicPr>
          <p:cNvPr id="41"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3544" y="3780544"/>
            <a:ext cx="858007" cy="32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5748" y="4092077"/>
            <a:ext cx="813598" cy="277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208624" y="4559444"/>
            <a:ext cx="1505994" cy="90025"/>
          </a:xfrm>
          <a:prstGeom prst="rect">
            <a:avLst/>
          </a:prstGeom>
        </p:spPr>
        <p:txBody>
          <a:bodyPr wrap="square" lIns="0" tIns="0" rIns="0" bIns="0">
            <a:spAutoFit/>
          </a:bodyPr>
          <a:lstStyle/>
          <a:p>
            <a:pPr marL="126000" indent="-126000">
              <a:lnSpc>
                <a:spcPct val="90000"/>
              </a:lnSpc>
            </a:pPr>
            <a:r>
              <a:rPr lang="fr-FR" sz="650" smtClean="0">
                <a:solidFill>
                  <a:schemeClr val="bg1"/>
                </a:solidFill>
              </a:rPr>
              <a:t>(1) </a:t>
            </a:r>
            <a:r>
              <a:rPr lang="en-US" sz="650" dirty="0">
                <a:solidFill>
                  <a:schemeClr val="bg1"/>
                </a:solidFill>
              </a:rPr>
              <a:t>With Verily, ex-Google Life </a:t>
            </a:r>
            <a:r>
              <a:rPr lang="en-US" sz="650" dirty="0" smtClean="0">
                <a:solidFill>
                  <a:schemeClr val="bg1"/>
                </a:solidFill>
              </a:rPr>
              <a:t>Sciences.</a:t>
            </a:r>
            <a:endParaRPr lang="fr-FR" sz="650" dirty="0">
              <a:solidFill>
                <a:schemeClr val="bg1"/>
              </a:solidFill>
            </a:endParaRPr>
          </a:p>
        </p:txBody>
      </p:sp>
      <p:sp>
        <p:nvSpPr>
          <p:cNvPr id="5" name="Espace réservé du numéro de diapositive 4"/>
          <p:cNvSpPr>
            <a:spLocks noGrp="1"/>
          </p:cNvSpPr>
          <p:nvPr>
            <p:ph type="sldNum" sz="quarter" idx="16"/>
          </p:nvPr>
        </p:nvSpPr>
        <p:spPr/>
        <p:txBody>
          <a:bodyPr/>
          <a:lstStyle/>
          <a:p>
            <a:fld id="{980E94A8-0648-D043-B8F7-3AFA110B04BE}" type="slidenum">
              <a:rPr lang="en-US" noProof="0" smtClean="0"/>
              <a:pPr/>
              <a:t>11</a:t>
            </a:fld>
            <a:endParaRPr lang="en-US" noProof="0" dirty="0"/>
          </a:p>
        </p:txBody>
      </p:sp>
      <p:sp>
        <p:nvSpPr>
          <p:cNvPr id="29"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1927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879678" y="4097775"/>
            <a:ext cx="5987325" cy="820738"/>
          </a:xfrm>
        </p:spPr>
        <p:txBody>
          <a:bodyPr/>
          <a:lstStyle/>
          <a:p>
            <a:pPr>
              <a:lnSpc>
                <a:spcPts val="3200"/>
              </a:lnSpc>
            </a:pPr>
            <a:r>
              <a:rPr lang="en-US" dirty="0">
                <a:solidFill>
                  <a:srgbClr val="00A590"/>
                </a:solidFill>
              </a:rPr>
              <a:t>A cutting-edge </a:t>
            </a:r>
            <a:br>
              <a:rPr lang="en-US" dirty="0">
                <a:solidFill>
                  <a:srgbClr val="00A590"/>
                </a:solidFill>
              </a:rPr>
            </a:br>
            <a:r>
              <a:rPr lang="en-US" dirty="0">
                <a:solidFill>
                  <a:srgbClr val="00A590"/>
                </a:solidFill>
              </a:rPr>
              <a:t>manufacturing network</a:t>
            </a:r>
          </a:p>
        </p:txBody>
      </p:sp>
      <p:pic>
        <p:nvPicPr>
          <p:cNvPr id="5" name="Picture 3" descr="C:\Users\I0185352\Desktop\photos industriels\Sanofi_France_Aramon2.JPG"/>
          <p:cNvPicPr>
            <a:picLocks noGrp="1" noChangeAspect="1" noChangeArrowheads="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44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8455" y="273600"/>
            <a:ext cx="8420100" cy="387798"/>
          </a:xfrm>
        </p:spPr>
        <p:txBody>
          <a:bodyPr/>
          <a:lstStyle/>
          <a:p>
            <a:r>
              <a:rPr lang="en-US" dirty="0">
                <a:solidFill>
                  <a:srgbClr val="00A590"/>
                </a:solidFill>
              </a:rPr>
              <a:t>Manufacturing close to you</a:t>
            </a:r>
          </a:p>
        </p:txBody>
      </p:sp>
      <p:sp>
        <p:nvSpPr>
          <p:cNvPr id="14" name="Espace réservé du contenu 2"/>
          <p:cNvSpPr>
            <a:spLocks noGrp="1"/>
          </p:cNvSpPr>
          <p:nvPr>
            <p:ph idx="13"/>
          </p:nvPr>
        </p:nvSpPr>
        <p:spPr>
          <a:xfrm>
            <a:off x="358774" y="2314796"/>
            <a:ext cx="2544777" cy="2232000"/>
          </a:xfrm>
        </p:spPr>
        <p:txBody>
          <a:bodyPr wrap="square" lIns="0" tIns="0" rIns="0" bIns="0" numCol="1" spcCol="360000">
            <a:spAutoFit/>
          </a:bodyPr>
          <a:lstStyle/>
          <a:p>
            <a:pPr marL="0" indent="0">
              <a:spcBef>
                <a:spcPts val="600"/>
              </a:spcBef>
              <a:buNone/>
              <a:tabLst>
                <a:tab pos="6996113" algn="l"/>
              </a:tabLst>
            </a:pPr>
            <a:r>
              <a:rPr lang="en-US" sz="1400" b="0" dirty="0" smtClean="0">
                <a:solidFill>
                  <a:schemeClr val="tx1"/>
                </a:solidFill>
              </a:rPr>
              <a:t>The Life </a:t>
            </a:r>
            <a:r>
              <a:rPr lang="en-US" sz="1400" b="0" dirty="0">
                <a:solidFill>
                  <a:schemeClr val="tx1"/>
                </a:solidFill>
              </a:rPr>
              <a:t>Sciences industry is changing with the evolution of medicine and </a:t>
            </a:r>
            <a:r>
              <a:rPr lang="en-US" sz="1400" dirty="0">
                <a:solidFill>
                  <a:srgbClr val="00A590"/>
                </a:solidFill>
              </a:rPr>
              <a:t>the continuous </a:t>
            </a:r>
            <a:r>
              <a:rPr lang="en-US" sz="1400" dirty="0" smtClean="0">
                <a:solidFill>
                  <a:srgbClr val="00A590"/>
                </a:solidFill>
              </a:rPr>
              <a:t>innovations offering </a:t>
            </a:r>
            <a:r>
              <a:rPr lang="en-US" sz="1400" dirty="0">
                <a:solidFill>
                  <a:srgbClr val="00A590"/>
                </a:solidFill>
              </a:rPr>
              <a:t>patients new treatments. </a:t>
            </a:r>
            <a:endParaRPr lang="en-US" sz="1400" b="0" dirty="0">
              <a:solidFill>
                <a:srgbClr val="00A590"/>
              </a:solidFill>
            </a:endParaRPr>
          </a:p>
          <a:p>
            <a:pPr marL="0" indent="0">
              <a:spcBef>
                <a:spcPts val="600"/>
              </a:spcBef>
              <a:buNone/>
              <a:tabLst>
                <a:tab pos="6996113" algn="l"/>
              </a:tabLst>
            </a:pPr>
            <a:r>
              <a:rPr lang="en-US" sz="1400" b="0" dirty="0">
                <a:solidFill>
                  <a:schemeClr val="tx1"/>
                </a:solidFill>
              </a:rPr>
              <a:t>As a result,</a:t>
            </a:r>
            <a:r>
              <a:rPr lang="en-US" sz="1400" b="0" dirty="0">
                <a:solidFill>
                  <a:schemeClr val="accent5"/>
                </a:solidFill>
              </a:rPr>
              <a:t> </a:t>
            </a:r>
            <a:r>
              <a:rPr lang="en-US" sz="1400" dirty="0">
                <a:solidFill>
                  <a:srgbClr val="00A590"/>
                </a:solidFill>
              </a:rPr>
              <a:t>biotechnology-produced innovations </a:t>
            </a:r>
            <a:br>
              <a:rPr lang="en-US" sz="1400" dirty="0">
                <a:solidFill>
                  <a:srgbClr val="00A590"/>
                </a:solidFill>
              </a:rPr>
            </a:br>
            <a:r>
              <a:rPr lang="en-US" sz="1400" dirty="0">
                <a:solidFill>
                  <a:srgbClr val="00A590"/>
                </a:solidFill>
              </a:rPr>
              <a:t>are increasingly part of our pharmaceutical production. </a:t>
            </a:r>
          </a:p>
        </p:txBody>
      </p:sp>
      <p:sp>
        <p:nvSpPr>
          <p:cNvPr id="17" name="Espace réservé du contenu 2"/>
          <p:cNvSpPr>
            <a:spLocks noGrp="1"/>
          </p:cNvSpPr>
          <p:nvPr>
            <p:ph idx="13"/>
          </p:nvPr>
        </p:nvSpPr>
        <p:spPr>
          <a:xfrm>
            <a:off x="3314699" y="2314796"/>
            <a:ext cx="2638426" cy="2015936"/>
          </a:xfrm>
        </p:spPr>
        <p:txBody>
          <a:bodyPr wrap="square" lIns="0" tIns="0" rIns="0" bIns="0" numCol="1" spcCol="360000">
            <a:spAutoFit/>
          </a:bodyPr>
          <a:lstStyle/>
          <a:p>
            <a:pPr marL="0" indent="0">
              <a:spcBef>
                <a:spcPts val="600"/>
              </a:spcBef>
              <a:buNone/>
              <a:tabLst>
                <a:tab pos="6996113" algn="l"/>
              </a:tabLst>
            </a:pPr>
            <a:r>
              <a:rPr lang="en-US" sz="1400" b="0" dirty="0">
                <a:solidFill>
                  <a:schemeClr val="tx1"/>
                </a:solidFill>
              </a:rPr>
              <a:t>That’s </a:t>
            </a:r>
            <a:r>
              <a:rPr lang="en-US" sz="1400" b="0" dirty="0" smtClean="0">
                <a:solidFill>
                  <a:schemeClr val="tx1"/>
                </a:solidFill>
              </a:rPr>
              <a:t>why</a:t>
            </a:r>
            <a:r>
              <a:rPr lang="en-US" sz="1400" b="0" dirty="0">
                <a:solidFill>
                  <a:schemeClr val="tx1"/>
                </a:solidFill>
              </a:rPr>
              <a:t>, </a:t>
            </a:r>
            <a:r>
              <a:rPr lang="en-US" sz="1400" b="0" dirty="0" smtClean="0">
                <a:solidFill>
                  <a:schemeClr val="tx1"/>
                </a:solidFill>
              </a:rPr>
              <a:t>at </a:t>
            </a:r>
            <a:r>
              <a:rPr lang="en-US" sz="1400" b="0" dirty="0">
                <a:solidFill>
                  <a:schemeClr val="tx1"/>
                </a:solidFill>
              </a:rPr>
              <a:t>Sanofi, </a:t>
            </a:r>
            <a:br>
              <a:rPr lang="en-US" sz="1400" b="0" dirty="0">
                <a:solidFill>
                  <a:schemeClr val="tx1"/>
                </a:solidFill>
              </a:rPr>
            </a:br>
            <a:r>
              <a:rPr lang="en-US" sz="1400" b="0" dirty="0">
                <a:solidFill>
                  <a:schemeClr val="tx1"/>
                </a:solidFill>
              </a:rPr>
              <a:t>we have strengthened the efficiency of our industrial resources. </a:t>
            </a:r>
          </a:p>
          <a:p>
            <a:pPr marL="0" indent="0">
              <a:spcBef>
                <a:spcPts val="600"/>
              </a:spcBef>
              <a:buNone/>
              <a:tabLst>
                <a:tab pos="6996113" algn="l"/>
              </a:tabLst>
            </a:pPr>
            <a:r>
              <a:rPr lang="en-US" sz="1400" b="0" dirty="0">
                <a:solidFill>
                  <a:schemeClr val="tx1"/>
                </a:solidFill>
              </a:rPr>
              <a:t>Regardless of where our treatments are manufactured, </a:t>
            </a:r>
            <a:br>
              <a:rPr lang="en-US" sz="1400" b="0" dirty="0">
                <a:solidFill>
                  <a:schemeClr val="tx1"/>
                </a:solidFill>
              </a:rPr>
            </a:br>
            <a:r>
              <a:rPr lang="en-US" sz="1400" b="0" dirty="0">
                <a:solidFill>
                  <a:schemeClr val="tx1"/>
                </a:solidFill>
              </a:rPr>
              <a:t>our industrial network provides both healthcare professionals </a:t>
            </a:r>
            <a:br>
              <a:rPr lang="en-US" sz="1400" b="0" dirty="0">
                <a:solidFill>
                  <a:schemeClr val="tx1"/>
                </a:solidFill>
              </a:rPr>
            </a:br>
            <a:r>
              <a:rPr lang="en-US" sz="1400" b="0" dirty="0">
                <a:solidFill>
                  <a:schemeClr val="tx1"/>
                </a:solidFill>
              </a:rPr>
              <a:t>and patients with </a:t>
            </a:r>
            <a:r>
              <a:rPr lang="en-US" sz="1400" b="0" dirty="0" smtClean="0">
                <a:solidFill>
                  <a:schemeClr val="tx1"/>
                </a:solidFill>
              </a:rPr>
              <a:t>the highest </a:t>
            </a:r>
            <a:r>
              <a:rPr lang="en-US" sz="1400" b="0" dirty="0">
                <a:solidFill>
                  <a:schemeClr val="tx1"/>
                </a:solidFill>
              </a:rPr>
              <a:t>quality </a:t>
            </a:r>
            <a:r>
              <a:rPr lang="en-US" sz="1400" b="0" dirty="0" smtClean="0">
                <a:solidFill>
                  <a:schemeClr val="tx1"/>
                </a:solidFill>
              </a:rPr>
              <a:t>and </a:t>
            </a:r>
            <a:r>
              <a:rPr lang="en-US" sz="1400" b="0" dirty="0">
                <a:solidFill>
                  <a:schemeClr val="tx1"/>
                </a:solidFill>
              </a:rPr>
              <a:t>maximum safety.</a:t>
            </a:r>
            <a:endParaRPr lang="en-US" sz="1400" dirty="0"/>
          </a:p>
        </p:txBody>
      </p:sp>
      <p:sp>
        <p:nvSpPr>
          <p:cNvPr id="18" name="Espace réservé du contenu 2"/>
          <p:cNvSpPr>
            <a:spLocks noGrp="1"/>
          </p:cNvSpPr>
          <p:nvPr>
            <p:ph idx="13"/>
          </p:nvPr>
        </p:nvSpPr>
        <p:spPr>
          <a:xfrm>
            <a:off x="6212074" y="2314796"/>
            <a:ext cx="2718565" cy="2015936"/>
          </a:xfrm>
        </p:spPr>
        <p:txBody>
          <a:bodyPr wrap="square" lIns="0" tIns="0" rIns="0" bIns="0" numCol="1" spcCol="360000">
            <a:spAutoFit/>
          </a:bodyPr>
          <a:lstStyle/>
          <a:p>
            <a:pPr marL="0" indent="0">
              <a:spcBef>
                <a:spcPts val="600"/>
              </a:spcBef>
              <a:buNone/>
              <a:tabLst>
                <a:tab pos="6996113" algn="l"/>
              </a:tabLst>
            </a:pPr>
            <a:r>
              <a:rPr lang="en-US" sz="1400" b="0" dirty="0" smtClean="0">
                <a:solidFill>
                  <a:schemeClr val="tx1"/>
                </a:solidFill>
              </a:rPr>
              <a:t>We are in </a:t>
            </a:r>
            <a:r>
              <a:rPr lang="en-US" sz="1400" b="0" dirty="0">
                <a:solidFill>
                  <a:schemeClr val="tx1"/>
                </a:solidFill>
              </a:rPr>
              <a:t>a unique position </a:t>
            </a:r>
            <a:r>
              <a:rPr lang="en-US" sz="1400" dirty="0">
                <a:solidFill>
                  <a:srgbClr val="00A590"/>
                </a:solidFill>
              </a:rPr>
              <a:t>with close </a:t>
            </a:r>
            <a:r>
              <a:rPr lang="en-US" sz="1400">
                <a:solidFill>
                  <a:srgbClr val="00A590"/>
                </a:solidFill>
              </a:rPr>
              <a:t>to </a:t>
            </a:r>
            <a:r>
              <a:rPr lang="en-US" sz="1400" smtClean="0">
                <a:solidFill>
                  <a:srgbClr val="00A590"/>
                </a:solidFill>
              </a:rPr>
              <a:t>36</a:t>
            </a:r>
            <a:r>
              <a:rPr lang="en-US" sz="1400" dirty="0">
                <a:solidFill>
                  <a:srgbClr val="00A590"/>
                </a:solidFill>
              </a:rPr>
              <a:t> sites in emerging markets,</a:t>
            </a:r>
            <a:r>
              <a:rPr lang="en-US" sz="1400" dirty="0"/>
              <a:t> </a:t>
            </a:r>
            <a:r>
              <a:rPr lang="en-US" sz="1400" b="0" dirty="0" smtClean="0">
                <a:solidFill>
                  <a:schemeClr val="tx1"/>
                </a:solidFill>
              </a:rPr>
              <a:t>this enables us to </a:t>
            </a:r>
            <a:r>
              <a:rPr lang="en-US" sz="1400" b="0" dirty="0">
                <a:solidFill>
                  <a:schemeClr val="tx1"/>
                </a:solidFill>
              </a:rPr>
              <a:t>offer </a:t>
            </a:r>
            <a:r>
              <a:rPr lang="en-US" sz="1400" b="0" dirty="0" smtClean="0">
                <a:solidFill>
                  <a:schemeClr val="tx1"/>
                </a:solidFill>
              </a:rPr>
              <a:t>adapted, region-specific characteristics.</a:t>
            </a:r>
            <a:endParaRPr lang="en-US" sz="1400" b="0" dirty="0">
              <a:solidFill>
                <a:schemeClr val="tx1"/>
              </a:solidFill>
            </a:endParaRPr>
          </a:p>
          <a:p>
            <a:pPr marL="0" indent="0">
              <a:spcBef>
                <a:spcPts val="600"/>
              </a:spcBef>
              <a:buNone/>
              <a:tabLst>
                <a:tab pos="6996113" algn="l"/>
              </a:tabLst>
            </a:pPr>
            <a:r>
              <a:rPr lang="en-US" sz="1400" b="0" dirty="0">
                <a:solidFill>
                  <a:schemeClr val="tx1"/>
                </a:solidFill>
              </a:rPr>
              <a:t>Our industrial network is </a:t>
            </a:r>
            <a:r>
              <a:rPr lang="en-US" sz="1400" dirty="0">
                <a:solidFill>
                  <a:srgbClr val="00A590"/>
                </a:solidFill>
              </a:rPr>
              <a:t>a key pillar in enabling us to deliver value to you and to the 7 billion individuals.</a:t>
            </a:r>
          </a:p>
        </p:txBody>
      </p:sp>
      <p:cxnSp>
        <p:nvCxnSpPr>
          <p:cNvPr id="13" name="Connecteur droit 12"/>
          <p:cNvCxnSpPr/>
          <p:nvPr/>
        </p:nvCxnSpPr>
        <p:spPr>
          <a:xfrm>
            <a:off x="3124140" y="2290507"/>
            <a:ext cx="0" cy="239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991484" y="2290506"/>
            <a:ext cx="0" cy="239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p:cNvSpPr>
            <a:spLocks noGrp="1"/>
          </p:cNvSpPr>
          <p:nvPr>
            <p:ph type="sldNum" sz="quarter" idx="12"/>
          </p:nvPr>
        </p:nvSpPr>
        <p:spPr/>
        <p:txBody>
          <a:bodyPr/>
          <a:lstStyle/>
          <a:p>
            <a:fld id="{980E94A8-0648-D043-B8F7-3AFA110B04BE}" type="slidenum">
              <a:rPr lang="en-US" noProof="0" smtClean="0"/>
              <a:pPr/>
              <a:t>13</a:t>
            </a:fld>
            <a:endParaRPr lang="en-US" noProof="0" dirty="0"/>
          </a:p>
        </p:txBody>
      </p:sp>
      <p:pic>
        <p:nvPicPr>
          <p:cNvPr id="12" name="Image 11"/>
          <p:cNvPicPr>
            <a:picLocks noChangeAspect="1"/>
          </p:cNvPicPr>
          <p:nvPr/>
        </p:nvPicPr>
        <p:blipFill rotWithShape="1">
          <a:blip r:embed="rId2" cstate="screen">
            <a:extLst>
              <a:ext uri="{28A0092B-C50C-407E-A947-70E740481C1C}">
                <a14:useLocalDpi xmlns:a14="http://schemas.microsoft.com/office/drawing/2010/main"/>
              </a:ext>
            </a:extLst>
          </a:blip>
          <a:srcRect r="3217"/>
          <a:stretch/>
        </p:blipFill>
        <p:spPr>
          <a:xfrm>
            <a:off x="358773" y="670270"/>
            <a:ext cx="8425227" cy="1490400"/>
          </a:xfrm>
          <a:prstGeom prst="rect">
            <a:avLst/>
          </a:prstGeom>
        </p:spPr>
      </p:pic>
      <p:sp>
        <p:nvSpPr>
          <p:cNvPr id="11" name="Espace réservé du pied de page 7"/>
          <p:cNvSpPr>
            <a:spLocks noGrp="1"/>
          </p:cNvSpPr>
          <p:nvPr>
            <p:ph type="ftr" sz="quarter" idx="15"/>
          </p:nvPr>
        </p:nvSpPr>
        <p:spPr>
          <a:xfrm>
            <a:off x="1250950" y="4830763"/>
            <a:ext cx="6635750" cy="123825"/>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5444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en-US" dirty="0">
                <a:solidFill>
                  <a:srgbClr val="00A590"/>
                </a:solidFill>
              </a:rPr>
              <a:t>Our industrial network</a:t>
            </a:r>
          </a:p>
        </p:txBody>
      </p:sp>
      <p:sp>
        <p:nvSpPr>
          <p:cNvPr id="16" name="Rectangle 15"/>
          <p:cNvSpPr/>
          <p:nvPr/>
        </p:nvSpPr>
        <p:spPr>
          <a:xfrm>
            <a:off x="358775" y="679451"/>
            <a:ext cx="4212000" cy="2012950"/>
          </a:xfrm>
          <a:prstGeom prst="rect">
            <a:avLst/>
          </a:prstGeom>
          <a:solidFill>
            <a:srgbClr val="00A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58775" y="2692400"/>
            <a:ext cx="4212000" cy="20059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4572000" y="679450"/>
            <a:ext cx="4212000" cy="20129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572000" y="2692400"/>
            <a:ext cx="4212000" cy="2005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space réservé du texte 11"/>
          <p:cNvSpPr>
            <a:spLocks noGrp="1"/>
          </p:cNvSpPr>
          <p:nvPr>
            <p:ph type="body" sz="quarter" idx="24"/>
          </p:nvPr>
        </p:nvSpPr>
        <p:spPr>
          <a:xfrm>
            <a:off x="365352" y="3276852"/>
            <a:ext cx="4213225" cy="750429"/>
          </a:xfrm>
        </p:spPr>
        <p:txBody>
          <a:bodyPr/>
          <a:lstStyle/>
          <a:p>
            <a:r>
              <a:rPr lang="en-US" dirty="0"/>
              <a:t>40,000</a:t>
            </a:r>
          </a:p>
        </p:txBody>
      </p:sp>
      <p:sp>
        <p:nvSpPr>
          <p:cNvPr id="21" name="Espace réservé du texte 12"/>
          <p:cNvSpPr>
            <a:spLocks noGrp="1"/>
          </p:cNvSpPr>
          <p:nvPr>
            <p:ph type="body" sz="quarter" idx="25"/>
          </p:nvPr>
        </p:nvSpPr>
        <p:spPr>
          <a:xfrm>
            <a:off x="365352" y="4054561"/>
            <a:ext cx="4213225" cy="362585"/>
          </a:xfrm>
        </p:spPr>
        <p:txBody>
          <a:bodyPr/>
          <a:lstStyle/>
          <a:p>
            <a:r>
              <a:rPr lang="en-US" sz="1600" dirty="0"/>
              <a:t>industrial employees</a:t>
            </a:r>
          </a:p>
        </p:txBody>
      </p:sp>
      <p:sp>
        <p:nvSpPr>
          <p:cNvPr id="23" name="Espace réservé du texte 12"/>
          <p:cNvSpPr txBox="1">
            <a:spLocks/>
          </p:cNvSpPr>
          <p:nvPr/>
        </p:nvSpPr>
        <p:spPr>
          <a:xfrm>
            <a:off x="365352" y="3269437"/>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24" name="Espace réservé du texte 12"/>
          <p:cNvSpPr txBox="1">
            <a:spLocks/>
          </p:cNvSpPr>
          <p:nvPr/>
        </p:nvSpPr>
        <p:spPr>
          <a:xfrm>
            <a:off x="365352" y="3099365"/>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smtClean="0"/>
              <a:t>Almost</a:t>
            </a:r>
            <a:endParaRPr lang="en-US" sz="1600" dirty="0"/>
          </a:p>
        </p:txBody>
      </p:sp>
      <p:sp>
        <p:nvSpPr>
          <p:cNvPr id="26" name="Espace réservé du texte 11"/>
          <p:cNvSpPr>
            <a:spLocks noGrp="1"/>
          </p:cNvSpPr>
          <p:nvPr>
            <p:ph type="body" sz="quarter" idx="24"/>
          </p:nvPr>
        </p:nvSpPr>
        <p:spPr>
          <a:xfrm>
            <a:off x="4578537" y="1299765"/>
            <a:ext cx="4213225" cy="750429"/>
          </a:xfrm>
        </p:spPr>
        <p:txBody>
          <a:bodyPr/>
          <a:lstStyle/>
          <a:p>
            <a:r>
              <a:rPr lang="en-US" dirty="0"/>
              <a:t>€1</a:t>
            </a:r>
            <a:r>
              <a:rPr lang="en-US" sz="3000" dirty="0"/>
              <a:t>bn</a:t>
            </a:r>
          </a:p>
        </p:txBody>
      </p:sp>
      <p:sp>
        <p:nvSpPr>
          <p:cNvPr id="27" name="Espace réservé du texte 12"/>
          <p:cNvSpPr>
            <a:spLocks noGrp="1"/>
          </p:cNvSpPr>
          <p:nvPr>
            <p:ph type="body" sz="quarter" idx="25"/>
          </p:nvPr>
        </p:nvSpPr>
        <p:spPr>
          <a:xfrm>
            <a:off x="4578537" y="2060113"/>
            <a:ext cx="4213225" cy="362585"/>
          </a:xfrm>
        </p:spPr>
        <p:txBody>
          <a:bodyPr/>
          <a:lstStyle/>
          <a:p>
            <a:r>
              <a:rPr lang="en-US" sz="1600" dirty="0"/>
              <a:t>invested every year</a:t>
            </a:r>
          </a:p>
        </p:txBody>
      </p:sp>
      <p:sp>
        <p:nvSpPr>
          <p:cNvPr id="28" name="Espace réservé du texte 12"/>
          <p:cNvSpPr txBox="1">
            <a:spLocks/>
          </p:cNvSpPr>
          <p:nvPr/>
        </p:nvSpPr>
        <p:spPr>
          <a:xfrm>
            <a:off x="4578537" y="1423275"/>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29" name="Espace réservé du texte 12"/>
          <p:cNvSpPr txBox="1">
            <a:spLocks/>
          </p:cNvSpPr>
          <p:nvPr/>
        </p:nvSpPr>
        <p:spPr>
          <a:xfrm>
            <a:off x="4578537" y="1122278"/>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prstClr val="white"/>
                </a:solidFill>
              </a:rPr>
              <a:t>Around</a:t>
            </a:r>
            <a:endParaRPr lang="en-US" sz="1600" dirty="0"/>
          </a:p>
        </p:txBody>
      </p:sp>
      <p:sp>
        <p:nvSpPr>
          <p:cNvPr id="30" name="Espace réservé du texte 11"/>
          <p:cNvSpPr>
            <a:spLocks noGrp="1"/>
          </p:cNvSpPr>
          <p:nvPr>
            <p:ph type="body" sz="quarter" idx="24"/>
          </p:nvPr>
        </p:nvSpPr>
        <p:spPr>
          <a:xfrm>
            <a:off x="359565" y="1299765"/>
            <a:ext cx="4213225" cy="750429"/>
          </a:xfrm>
        </p:spPr>
        <p:txBody>
          <a:bodyPr/>
          <a:lstStyle/>
          <a:p>
            <a:r>
              <a:rPr lang="en-US" smtClean="0"/>
              <a:t>87</a:t>
            </a:r>
            <a:endParaRPr lang="en-US" sz="3000" dirty="0"/>
          </a:p>
        </p:txBody>
      </p:sp>
      <p:sp>
        <p:nvSpPr>
          <p:cNvPr id="31" name="Espace réservé du texte 12"/>
          <p:cNvSpPr>
            <a:spLocks noGrp="1"/>
          </p:cNvSpPr>
          <p:nvPr>
            <p:ph type="body" sz="quarter" idx="25"/>
          </p:nvPr>
        </p:nvSpPr>
        <p:spPr>
          <a:xfrm>
            <a:off x="359565" y="2060113"/>
            <a:ext cx="4213225" cy="362585"/>
          </a:xfrm>
        </p:spPr>
        <p:txBody>
          <a:bodyPr/>
          <a:lstStyle/>
          <a:p>
            <a:r>
              <a:rPr lang="en-US" sz="1600" dirty="0"/>
              <a:t>industrial sites</a:t>
            </a:r>
          </a:p>
        </p:txBody>
      </p:sp>
      <p:sp>
        <p:nvSpPr>
          <p:cNvPr id="32" name="Espace réservé du texte 12"/>
          <p:cNvSpPr txBox="1">
            <a:spLocks/>
          </p:cNvSpPr>
          <p:nvPr/>
        </p:nvSpPr>
        <p:spPr>
          <a:xfrm>
            <a:off x="359565" y="1122278"/>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600" dirty="0"/>
          </a:p>
        </p:txBody>
      </p:sp>
      <p:sp>
        <p:nvSpPr>
          <p:cNvPr id="42" name="Espace réservé du texte 13"/>
          <p:cNvSpPr>
            <a:spLocks noGrp="1"/>
          </p:cNvSpPr>
          <p:nvPr>
            <p:ph type="body" sz="quarter" idx="26"/>
          </p:nvPr>
        </p:nvSpPr>
        <p:spPr>
          <a:xfrm>
            <a:off x="4764026" y="3549986"/>
            <a:ext cx="1381940" cy="249299"/>
          </a:xfrm>
        </p:spPr>
        <p:txBody>
          <a:bodyPr>
            <a:spAutoFit/>
          </a:bodyPr>
          <a:lstStyle/>
          <a:p>
            <a:pPr algn="l"/>
            <a:r>
              <a:rPr lang="en-US" sz="1800" b="1" dirty="0" smtClean="0"/>
              <a:t>Producing</a:t>
            </a:r>
            <a:endParaRPr lang="en-US" sz="2400" dirty="0"/>
          </a:p>
        </p:txBody>
      </p:sp>
      <p:sp>
        <p:nvSpPr>
          <p:cNvPr id="43" name="Espace réservé du texte 13"/>
          <p:cNvSpPr>
            <a:spLocks noGrp="1"/>
          </p:cNvSpPr>
          <p:nvPr>
            <p:ph type="body" sz="quarter" idx="26"/>
          </p:nvPr>
        </p:nvSpPr>
        <p:spPr>
          <a:xfrm>
            <a:off x="7010400" y="3521222"/>
            <a:ext cx="1692597" cy="221599"/>
          </a:xfrm>
        </p:spPr>
        <p:txBody>
          <a:bodyPr wrap="square" anchor="t">
            <a:spAutoFit/>
          </a:bodyPr>
          <a:lstStyle/>
          <a:p>
            <a:pPr algn="l">
              <a:spcBef>
                <a:spcPts val="0"/>
              </a:spcBef>
            </a:pPr>
            <a:r>
              <a:rPr lang="en-US" sz="1600" dirty="0" smtClean="0"/>
              <a:t>Pills / chemistry</a:t>
            </a:r>
            <a:endParaRPr lang="en-US" sz="1600" dirty="0"/>
          </a:p>
        </p:txBody>
      </p:sp>
      <p:sp>
        <p:nvSpPr>
          <p:cNvPr id="44" name="Espace réservé du texte 13"/>
          <p:cNvSpPr>
            <a:spLocks noGrp="1"/>
          </p:cNvSpPr>
          <p:nvPr>
            <p:ph type="body" sz="quarter" idx="26"/>
          </p:nvPr>
        </p:nvSpPr>
        <p:spPr>
          <a:xfrm>
            <a:off x="7010401" y="2985385"/>
            <a:ext cx="1692596" cy="221599"/>
          </a:xfrm>
        </p:spPr>
        <p:txBody>
          <a:bodyPr wrap="square" anchor="t">
            <a:spAutoFit/>
          </a:bodyPr>
          <a:lstStyle/>
          <a:p>
            <a:pPr algn="l">
              <a:spcBef>
                <a:spcPts val="0"/>
              </a:spcBef>
            </a:pPr>
            <a:r>
              <a:rPr lang="en-US" sz="1600" dirty="0" smtClean="0"/>
              <a:t>Biologics</a:t>
            </a:r>
            <a:endParaRPr lang="en-US" sz="1600" dirty="0"/>
          </a:p>
        </p:txBody>
      </p:sp>
      <p:sp>
        <p:nvSpPr>
          <p:cNvPr id="45" name="Espace réservé du texte 13"/>
          <p:cNvSpPr>
            <a:spLocks noGrp="1"/>
          </p:cNvSpPr>
          <p:nvPr>
            <p:ph type="body" sz="quarter" idx="26"/>
          </p:nvPr>
        </p:nvSpPr>
        <p:spPr>
          <a:xfrm>
            <a:off x="7033933" y="4132746"/>
            <a:ext cx="1712462" cy="221599"/>
          </a:xfrm>
        </p:spPr>
        <p:txBody>
          <a:bodyPr wrap="square" anchor="t">
            <a:spAutoFit/>
          </a:bodyPr>
          <a:lstStyle/>
          <a:p>
            <a:pPr algn="l">
              <a:spcBef>
                <a:spcPts val="0"/>
              </a:spcBef>
            </a:pPr>
            <a:r>
              <a:rPr lang="en-US" sz="1600" dirty="0" smtClean="0"/>
              <a:t>Delivery devices</a:t>
            </a:r>
            <a:endParaRPr lang="en-US" sz="1600" dirty="0"/>
          </a:p>
        </p:txBody>
      </p:sp>
      <p:grpSp>
        <p:nvGrpSpPr>
          <p:cNvPr id="48" name="Groupe 27"/>
          <p:cNvGrpSpPr/>
          <p:nvPr/>
        </p:nvGrpSpPr>
        <p:grpSpPr>
          <a:xfrm>
            <a:off x="6329398" y="4020083"/>
            <a:ext cx="502643" cy="502643"/>
            <a:chOff x="3419872" y="310101"/>
            <a:chExt cx="1571667" cy="1396103"/>
          </a:xfrm>
        </p:grpSpPr>
        <p:sp>
          <p:nvSpPr>
            <p:cNvPr id="49" name="Ellipse 48"/>
            <p:cNvSpPr/>
            <p:nvPr/>
          </p:nvSpPr>
          <p:spPr>
            <a:xfrm>
              <a:off x="3419872" y="310101"/>
              <a:ext cx="1571667" cy="139610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92564" y="338050"/>
              <a:ext cx="1266086" cy="1219562"/>
            </a:xfrm>
            <a:prstGeom prst="rect">
              <a:avLst/>
            </a:prstGeom>
          </p:spPr>
        </p:pic>
      </p:grpSp>
      <p:sp>
        <p:nvSpPr>
          <p:cNvPr id="2" name="Espace réservé du numéro de diapositive 1"/>
          <p:cNvSpPr>
            <a:spLocks noGrp="1"/>
          </p:cNvSpPr>
          <p:nvPr>
            <p:ph type="sldNum" sz="quarter" idx="16"/>
          </p:nvPr>
        </p:nvSpPr>
        <p:spPr/>
        <p:txBody>
          <a:bodyPr/>
          <a:lstStyle/>
          <a:p>
            <a:fld id="{980E94A8-0648-D043-B8F7-3AFA110B04BE}" type="slidenum">
              <a:rPr lang="en-US" noProof="0" smtClean="0"/>
              <a:pPr/>
              <a:t>14</a:t>
            </a:fld>
            <a:endParaRPr lang="en-US" noProof="0" dirty="0"/>
          </a:p>
        </p:txBody>
      </p:sp>
      <p:pic>
        <p:nvPicPr>
          <p:cNvPr id="33" name="Imag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8286" y="3399244"/>
            <a:ext cx="564866" cy="550783"/>
          </a:xfrm>
          <a:prstGeom prst="rect">
            <a:avLst/>
          </a:prstGeom>
        </p:spPr>
      </p:pic>
      <p:pic>
        <p:nvPicPr>
          <p:cNvPr id="34" name="Image 33"/>
          <p:cNvPicPr>
            <a:picLocks/>
          </p:cNvPicPr>
          <p:nvPr/>
        </p:nvPicPr>
        <p:blipFill>
          <a:blip r:embed="rId4" cstate="screen">
            <a:extLst>
              <a:ext uri="{28A0092B-C50C-407E-A947-70E740481C1C}">
                <a14:useLocalDpi xmlns:a14="http://schemas.microsoft.com/office/drawing/2010/main"/>
              </a:ext>
            </a:extLst>
          </a:blip>
          <a:stretch>
            <a:fillRect/>
          </a:stretch>
        </p:blipFill>
        <p:spPr>
          <a:xfrm>
            <a:off x="6305328" y="2827146"/>
            <a:ext cx="550783" cy="550783"/>
          </a:xfrm>
          <a:prstGeom prst="rect">
            <a:avLst/>
          </a:prstGeom>
        </p:spPr>
      </p:pic>
      <p:sp>
        <p:nvSpPr>
          <p:cNvPr id="35"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1010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647950" y="4289876"/>
            <a:ext cx="6315075" cy="443198"/>
          </a:xfrm>
        </p:spPr>
        <p:txBody>
          <a:bodyPr/>
          <a:lstStyle/>
          <a:p>
            <a:r>
              <a:rPr lang="fr-FR" smtClean="0">
                <a:solidFill>
                  <a:srgbClr val="EA5D45"/>
                </a:solidFill>
              </a:rPr>
              <a:t>Our social responsibility</a:t>
            </a:r>
            <a:endParaRPr lang="fr-FR" dirty="0">
              <a:solidFill>
                <a:srgbClr val="EA5D45"/>
              </a:solidFill>
            </a:endParaRPr>
          </a:p>
        </p:txBody>
      </p:sp>
      <p:pic>
        <p:nvPicPr>
          <p:cNvPr id="5" name="Picture 2"/>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656" t="14534" r="-656" b="19560"/>
          <a:stretch/>
        </p:blipFill>
        <p:spPr bwMode="auto">
          <a:xfrm>
            <a:off x="0" y="2064"/>
            <a:ext cx="9214591" cy="406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9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8774" y="273600"/>
            <a:ext cx="8785226" cy="387798"/>
          </a:xfrm>
        </p:spPr>
        <p:txBody>
          <a:bodyPr/>
          <a:lstStyle/>
          <a:p>
            <a:r>
              <a:rPr lang="en-US" dirty="0" smtClean="0">
                <a:solidFill>
                  <a:srgbClr val="EA5D45"/>
                </a:solidFill>
              </a:rPr>
              <a:t>Promoting access to healthcare for those </a:t>
            </a:r>
            <a:r>
              <a:rPr lang="en-US" smtClean="0">
                <a:solidFill>
                  <a:srgbClr val="EA5D45"/>
                </a:solidFill>
              </a:rPr>
              <a:t>in need</a:t>
            </a:r>
            <a:endParaRPr lang="fr-FR" dirty="0">
              <a:solidFill>
                <a:srgbClr val="EA5D45"/>
              </a:solidFill>
            </a:endParaRPr>
          </a:p>
        </p:txBody>
      </p:sp>
      <p:sp>
        <p:nvSpPr>
          <p:cNvPr id="3" name="Espace réservé du contenu 2"/>
          <p:cNvSpPr>
            <a:spLocks noGrp="1"/>
          </p:cNvSpPr>
          <p:nvPr>
            <p:ph idx="13"/>
          </p:nvPr>
        </p:nvSpPr>
        <p:spPr>
          <a:xfrm>
            <a:off x="358774" y="2538156"/>
            <a:ext cx="2681605" cy="1416798"/>
          </a:xfrm>
        </p:spPr>
        <p:txBody>
          <a:bodyPr wrap="square" numCol="1" spcCol="360000">
            <a:spAutoFit/>
          </a:bodyPr>
          <a:lstStyle/>
          <a:p>
            <a:pPr marL="0" indent="0">
              <a:lnSpc>
                <a:spcPct val="100000"/>
              </a:lnSpc>
              <a:buNone/>
              <a:tabLst>
                <a:tab pos="6996113" algn="l"/>
              </a:tabLst>
            </a:pPr>
            <a:r>
              <a:rPr lang="en-US" sz="1200">
                <a:solidFill>
                  <a:srgbClr val="EA5D45"/>
                </a:solidFill>
              </a:rPr>
              <a:t>One-third of the world’s population has no access to healthcare.</a:t>
            </a:r>
            <a:r>
              <a:rPr lang="fr-FR" sz="1200">
                <a:solidFill>
                  <a:srgbClr val="EA5D45"/>
                </a:solidFill>
              </a:rPr>
              <a:t> </a:t>
            </a:r>
          </a:p>
          <a:p>
            <a:pPr marL="0" indent="0">
              <a:spcBef>
                <a:spcPts val="600"/>
              </a:spcBef>
              <a:buNone/>
              <a:tabLst>
                <a:tab pos="6996113" algn="l"/>
              </a:tabLst>
            </a:pPr>
            <a:r>
              <a:rPr lang="en-US" sz="1200" b="0">
                <a:solidFill>
                  <a:schemeClr val="tx1"/>
                </a:solidFill>
              </a:rPr>
              <a:t>At Sanofi, we believe solutions emerge through long-lasting commitments with our partners, who work on the ground.</a:t>
            </a:r>
          </a:p>
          <a:p>
            <a:pPr marL="0" indent="0">
              <a:lnSpc>
                <a:spcPct val="100000"/>
              </a:lnSpc>
              <a:spcBef>
                <a:spcPts val="800"/>
              </a:spcBef>
              <a:buNone/>
              <a:tabLst>
                <a:tab pos="6996113" algn="l"/>
              </a:tabLst>
            </a:pPr>
            <a:r>
              <a:rPr lang="en-US" sz="1200" b="0" smtClean="0">
                <a:solidFill>
                  <a:schemeClr val="tx1"/>
                </a:solidFill>
              </a:rPr>
              <a:t>We </a:t>
            </a:r>
            <a:r>
              <a:rPr lang="en-US" sz="1200" b="0" dirty="0" smtClean="0">
                <a:solidFill>
                  <a:schemeClr val="tx1"/>
                </a:solidFill>
              </a:rPr>
              <a:t>fight against childhood cancer, malaria </a:t>
            </a:r>
            <a:r>
              <a:rPr lang="en-US" sz="1200" b="0" smtClean="0">
                <a:solidFill>
                  <a:schemeClr val="tx1"/>
                </a:solidFill>
              </a:rPr>
              <a:t>and tuberculosis, for </a:t>
            </a:r>
            <a:r>
              <a:rPr lang="en-US" sz="1200" b="0" dirty="0" smtClean="0">
                <a:solidFill>
                  <a:schemeClr val="tx1"/>
                </a:solidFill>
              </a:rPr>
              <a:t>example.</a:t>
            </a:r>
            <a:endParaRPr lang="en-US" sz="1200" dirty="0"/>
          </a:p>
        </p:txBody>
      </p:sp>
      <p:sp>
        <p:nvSpPr>
          <p:cNvPr id="6" name="Espace réservé du numéro de diapositive 5"/>
          <p:cNvSpPr>
            <a:spLocks noGrp="1"/>
          </p:cNvSpPr>
          <p:nvPr>
            <p:ph type="sldNum" sz="quarter" idx="16"/>
          </p:nvPr>
        </p:nvSpPr>
        <p:spPr>
          <a:xfrm>
            <a:off x="8467494" y="4831200"/>
            <a:ext cx="311061" cy="123111"/>
          </a:xfrm>
        </p:spPr>
        <p:txBody>
          <a:bodyPr/>
          <a:lstStyle/>
          <a:p>
            <a:fld id="{980E94A8-0648-D043-B8F7-3AFA110B04BE}" type="slidenum">
              <a:rPr lang="fr-FR" smtClean="0"/>
              <a:pPr/>
              <a:t>16</a:t>
            </a:fld>
            <a:endParaRPr lang="fr-FR" dirty="0"/>
          </a:p>
        </p:txBody>
      </p:sp>
      <p:sp>
        <p:nvSpPr>
          <p:cNvPr id="12" name="Espace réservé du contenu 2"/>
          <p:cNvSpPr>
            <a:spLocks noGrp="1"/>
          </p:cNvSpPr>
          <p:nvPr>
            <p:ph idx="13"/>
          </p:nvPr>
        </p:nvSpPr>
        <p:spPr>
          <a:xfrm>
            <a:off x="6076951" y="2538156"/>
            <a:ext cx="2952750" cy="1785104"/>
          </a:xfrm>
        </p:spPr>
        <p:txBody>
          <a:bodyPr vert="horz" wrap="square" lIns="0" tIns="0" rIns="0" bIns="0" numCol="1" spcCol="360000" rtlCol="0">
            <a:spAutoFit/>
          </a:bodyPr>
          <a:lstStyle/>
          <a:p>
            <a:pPr marL="0" indent="0">
              <a:lnSpc>
                <a:spcPct val="100000"/>
              </a:lnSpc>
              <a:spcBef>
                <a:spcPts val="800"/>
              </a:spcBef>
              <a:buNone/>
              <a:tabLst>
                <a:tab pos="6996113" algn="l"/>
              </a:tabLst>
            </a:pPr>
            <a:r>
              <a:rPr lang="en-US" sz="1200" b="0" dirty="0" smtClean="0">
                <a:solidFill>
                  <a:schemeClr val="tx1"/>
                </a:solidFill>
              </a:rPr>
              <a:t>We contribute to public health by improving access to treatments.</a:t>
            </a:r>
            <a:endParaRPr lang="en-US" sz="1200" b="0" dirty="0" smtClean="0">
              <a:solidFill>
                <a:schemeClr val="tx1"/>
              </a:solidFill>
              <a:sym typeface="Wingdings"/>
            </a:endParaRPr>
          </a:p>
          <a:p>
            <a:pPr marL="0" indent="0">
              <a:lnSpc>
                <a:spcPct val="100000"/>
              </a:lnSpc>
              <a:spcBef>
                <a:spcPts val="800"/>
              </a:spcBef>
              <a:buNone/>
              <a:tabLst>
                <a:tab pos="6996113" algn="l"/>
              </a:tabLst>
            </a:pPr>
            <a:r>
              <a:rPr lang="en-US" sz="1200" b="0" dirty="0" smtClean="0">
                <a:solidFill>
                  <a:schemeClr val="tx1"/>
                </a:solidFill>
                <a:sym typeface="Wingdings"/>
              </a:rPr>
              <a:t>We promote the development of local communities. </a:t>
            </a:r>
          </a:p>
          <a:p>
            <a:pPr marL="0" indent="0">
              <a:lnSpc>
                <a:spcPct val="100000"/>
              </a:lnSpc>
              <a:spcBef>
                <a:spcPts val="800"/>
              </a:spcBef>
              <a:buNone/>
              <a:tabLst>
                <a:tab pos="6996113" algn="l"/>
              </a:tabLst>
            </a:pPr>
            <a:r>
              <a:rPr lang="en-US" sz="1200" b="0" dirty="0" smtClean="0">
                <a:solidFill>
                  <a:schemeClr val="tx1"/>
                </a:solidFill>
                <a:sym typeface="Wingdings"/>
              </a:rPr>
              <a:t>And we mitigate the impact </a:t>
            </a:r>
            <a:r>
              <a:rPr lang="en-US" sz="1200" b="0" smtClean="0">
                <a:solidFill>
                  <a:schemeClr val="tx1"/>
                </a:solidFill>
                <a:sym typeface="Wingdings"/>
              </a:rPr>
              <a:t>of climate </a:t>
            </a:r>
            <a:r>
              <a:rPr lang="en-US" sz="1200" b="0" dirty="0" smtClean="0">
                <a:solidFill>
                  <a:schemeClr val="tx1"/>
                </a:solidFill>
                <a:sym typeface="Wingdings"/>
              </a:rPr>
              <a:t>change on health and limit our environmental footprint. </a:t>
            </a:r>
          </a:p>
          <a:p>
            <a:pPr marL="0" indent="0">
              <a:lnSpc>
                <a:spcPct val="100000"/>
              </a:lnSpc>
              <a:spcBef>
                <a:spcPts val="800"/>
              </a:spcBef>
              <a:buNone/>
              <a:tabLst>
                <a:tab pos="6996113" algn="l"/>
              </a:tabLst>
            </a:pPr>
            <a:endParaRPr lang="fr-FR" sz="1200" b="0" dirty="0">
              <a:solidFill>
                <a:schemeClr val="tx1"/>
              </a:solidFill>
            </a:endParaRPr>
          </a:p>
        </p:txBody>
      </p:sp>
      <p:pic>
        <p:nvPicPr>
          <p:cNvPr id="13" name="Image 12"/>
          <p:cNvPicPr>
            <a:picLocks noChangeAspect="1"/>
          </p:cNvPicPr>
          <p:nvPr/>
        </p:nvPicPr>
        <p:blipFill rotWithShape="1">
          <a:blip r:embed="rId2" cstate="screen">
            <a:extLst>
              <a:ext uri="{28A0092B-C50C-407E-A947-70E740481C1C}">
                <a14:useLocalDpi xmlns:a14="http://schemas.microsoft.com/office/drawing/2010/main"/>
              </a:ext>
            </a:extLst>
          </a:blip>
          <a:srcRect t="6688" b="246"/>
          <a:stretch/>
        </p:blipFill>
        <p:spPr>
          <a:xfrm>
            <a:off x="359800" y="675695"/>
            <a:ext cx="8446675" cy="1497771"/>
          </a:xfrm>
          <a:prstGeom prst="rect">
            <a:avLst/>
          </a:prstGeom>
        </p:spPr>
      </p:pic>
      <p:sp>
        <p:nvSpPr>
          <p:cNvPr id="14" name="Espace réservé du contenu 2"/>
          <p:cNvSpPr>
            <a:spLocks noGrp="1"/>
          </p:cNvSpPr>
          <p:nvPr>
            <p:ph idx="13"/>
          </p:nvPr>
        </p:nvSpPr>
        <p:spPr>
          <a:xfrm>
            <a:off x="3311388" y="2538156"/>
            <a:ext cx="2541104" cy="1682512"/>
          </a:xfrm>
        </p:spPr>
        <p:txBody>
          <a:bodyPr wrap="square" numCol="1" spcCol="360000">
            <a:spAutoFit/>
          </a:bodyPr>
          <a:lstStyle/>
          <a:p>
            <a:pPr marL="0" indent="0">
              <a:lnSpc>
                <a:spcPct val="100000"/>
              </a:lnSpc>
              <a:spcBef>
                <a:spcPts val="800"/>
              </a:spcBef>
              <a:buNone/>
              <a:tabLst>
                <a:tab pos="6996113" algn="l"/>
              </a:tabLst>
            </a:pPr>
            <a:r>
              <a:rPr lang="en-US" sz="1200" b="0" dirty="0" smtClean="0">
                <a:solidFill>
                  <a:schemeClr val="tx1"/>
                </a:solidFill>
              </a:rPr>
              <a:t>Sanofi is committed to reducing health inequalities by listening to its stakeholders and acting in a collaborative and sustainable way. </a:t>
            </a:r>
          </a:p>
          <a:p>
            <a:pPr marL="0" indent="0">
              <a:lnSpc>
                <a:spcPct val="100000"/>
              </a:lnSpc>
              <a:spcBef>
                <a:spcPts val="800"/>
              </a:spcBef>
              <a:buNone/>
              <a:tabLst>
                <a:tab pos="6996113" algn="l"/>
              </a:tabLst>
            </a:pPr>
            <a:r>
              <a:rPr lang="en-US" sz="1200" b="0" dirty="0" smtClean="0">
                <a:solidFill>
                  <a:schemeClr val="tx1"/>
                </a:solidFill>
              </a:rPr>
              <a:t>Our actions adhere to </a:t>
            </a:r>
            <a:r>
              <a:rPr lang="en-US" sz="1200" b="0" dirty="0">
                <a:solidFill>
                  <a:schemeClr val="tx1"/>
                </a:solidFill>
              </a:rPr>
              <a:t>the sustainable development objectives </a:t>
            </a:r>
            <a:r>
              <a:rPr lang="en-US" sz="1200" b="0" dirty="0" smtClean="0">
                <a:solidFill>
                  <a:schemeClr val="tx1"/>
                </a:solidFill>
              </a:rPr>
              <a:t>set out by the United Nations. </a:t>
            </a:r>
          </a:p>
          <a:p>
            <a:pPr marL="0" indent="0">
              <a:lnSpc>
                <a:spcPct val="100000"/>
              </a:lnSpc>
              <a:spcBef>
                <a:spcPts val="800"/>
              </a:spcBef>
              <a:buNone/>
              <a:tabLst>
                <a:tab pos="6996113" algn="l"/>
              </a:tabLst>
            </a:pPr>
            <a:endParaRPr lang="fr-FR" sz="1200" b="0" dirty="0">
              <a:solidFill>
                <a:schemeClr val="tx1"/>
              </a:solidFill>
            </a:endParaRPr>
          </a:p>
        </p:txBody>
      </p:sp>
      <p:cxnSp>
        <p:nvCxnSpPr>
          <p:cNvPr id="15" name="Connecteur droit 14"/>
          <p:cNvCxnSpPr/>
          <p:nvPr/>
        </p:nvCxnSpPr>
        <p:spPr>
          <a:xfrm>
            <a:off x="3124140" y="2481006"/>
            <a:ext cx="0" cy="1867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2"/>
          <p:cNvSpPr>
            <a:spLocks noGrp="1"/>
          </p:cNvSpPr>
          <p:nvPr>
            <p:ph type="ftr" sz="quarter" idx="15"/>
          </p:nvPr>
        </p:nvSpPr>
        <p:spPr>
          <a:xfrm>
            <a:off x="1253837" y="4831175"/>
            <a:ext cx="6636327" cy="123111"/>
          </a:xfrm>
        </p:spPr>
        <p:txBody>
          <a:bodyPr/>
          <a:lstStyle/>
          <a:p>
            <a:pPr lvl="1" algn="ctr"/>
            <a:r>
              <a:rPr lang="fr-FR" sz="800" dirty="0" smtClean="0"/>
              <a:t>CORPORATE PRESENTATION | MARS 2017</a:t>
            </a:r>
            <a:endParaRPr lang="fr-FR" sz="800" dirty="0"/>
          </a:p>
        </p:txBody>
      </p:sp>
      <p:cxnSp>
        <p:nvCxnSpPr>
          <p:cNvPr id="18" name="Connecteur droit 17"/>
          <p:cNvCxnSpPr/>
          <p:nvPr/>
        </p:nvCxnSpPr>
        <p:spPr>
          <a:xfrm>
            <a:off x="5928632" y="2481006"/>
            <a:ext cx="0" cy="1867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0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a:xfrm>
            <a:off x="8467494" y="4831200"/>
            <a:ext cx="311061" cy="123111"/>
          </a:xfrm>
        </p:spPr>
        <p:txBody>
          <a:bodyPr/>
          <a:lstStyle/>
          <a:p>
            <a:fld id="{980E94A8-0648-D043-B8F7-3AFA110B04BE}" type="slidenum">
              <a:rPr lang="fr-FR" smtClean="0"/>
              <a:pPr/>
              <a:t>17</a:t>
            </a:fld>
            <a:endParaRPr lang="fr-FR" dirty="0"/>
          </a:p>
        </p:txBody>
      </p:sp>
      <p:sp>
        <p:nvSpPr>
          <p:cNvPr id="18" name="Rectangle 17"/>
          <p:cNvSpPr/>
          <p:nvPr/>
        </p:nvSpPr>
        <p:spPr>
          <a:xfrm>
            <a:off x="358775" y="923926"/>
            <a:ext cx="4212000" cy="36410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p:cNvSpPr/>
          <p:nvPr/>
        </p:nvSpPr>
        <p:spPr>
          <a:xfrm>
            <a:off x="4575881" y="923926"/>
            <a:ext cx="4212000" cy="36410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12"/>
          <p:cNvSpPr txBox="1">
            <a:spLocks/>
          </p:cNvSpPr>
          <p:nvPr/>
        </p:nvSpPr>
        <p:spPr>
          <a:xfrm>
            <a:off x="365352" y="3005458"/>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p>
        </p:txBody>
      </p:sp>
      <p:sp>
        <p:nvSpPr>
          <p:cNvPr id="25" name="Espace réservé du texte 12"/>
          <p:cNvSpPr txBox="1">
            <a:spLocks/>
          </p:cNvSpPr>
          <p:nvPr/>
        </p:nvSpPr>
        <p:spPr>
          <a:xfrm>
            <a:off x="4578537" y="1098336"/>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p>
        </p:txBody>
      </p:sp>
      <p:sp>
        <p:nvSpPr>
          <p:cNvPr id="29" name="Espace réservé du texte 12"/>
          <p:cNvSpPr>
            <a:spLocks noGrp="1"/>
          </p:cNvSpPr>
          <p:nvPr>
            <p:ph type="body" sz="quarter" idx="25"/>
          </p:nvPr>
        </p:nvSpPr>
        <p:spPr>
          <a:xfrm>
            <a:off x="366853" y="1302752"/>
            <a:ext cx="4213225" cy="334753"/>
          </a:xfrm>
        </p:spPr>
        <p:txBody>
          <a:bodyPr/>
          <a:lstStyle/>
          <a:p>
            <a:r>
              <a:rPr lang="fr-FR"/>
              <a:t>Working with partners</a:t>
            </a:r>
          </a:p>
          <a:p>
            <a:endParaRPr lang="fr-FR" dirty="0"/>
          </a:p>
        </p:txBody>
      </p:sp>
      <p:pic>
        <p:nvPicPr>
          <p:cNvPr id="31" name="Imag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3465" y="2928461"/>
            <a:ext cx="1800000" cy="153805"/>
          </a:xfrm>
          <a:prstGeom prst="rect">
            <a:avLst/>
          </a:prstGeom>
        </p:spPr>
      </p:pic>
      <p:pic>
        <p:nvPicPr>
          <p:cNvPr id="32" name="Espace réservé du contenu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65" y="3512266"/>
            <a:ext cx="1800000" cy="500991"/>
          </a:xfrm>
          <a:prstGeom prst="rect">
            <a:avLst/>
          </a:prstGeom>
          <a:ln>
            <a:solidFill>
              <a:schemeClr val="bg1">
                <a:lumMod val="95000"/>
              </a:schemeClr>
            </a:solidFill>
          </a:ln>
        </p:spPr>
      </p:pic>
      <p:sp>
        <p:nvSpPr>
          <p:cNvPr id="35" name="Espace réservé du texte 13"/>
          <p:cNvSpPr>
            <a:spLocks noGrp="1"/>
          </p:cNvSpPr>
          <p:nvPr>
            <p:ph type="body" sz="quarter" idx="26"/>
          </p:nvPr>
        </p:nvSpPr>
        <p:spPr>
          <a:xfrm>
            <a:off x="4580078" y="1299461"/>
            <a:ext cx="4203607" cy="341335"/>
          </a:xfrm>
        </p:spPr>
        <p:txBody>
          <a:bodyPr/>
          <a:lstStyle/>
          <a:p>
            <a:r>
              <a:rPr lang="en-US"/>
              <a:t>Recognized worldwide</a:t>
            </a:r>
            <a:endParaRPr lang="en-US" dirty="0"/>
          </a:p>
        </p:txBody>
      </p:sp>
      <p:sp>
        <p:nvSpPr>
          <p:cNvPr id="42" name="Rectangle 41"/>
          <p:cNvSpPr/>
          <p:nvPr/>
        </p:nvSpPr>
        <p:spPr>
          <a:xfrm>
            <a:off x="5221118" y="1924846"/>
            <a:ext cx="1179682" cy="819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Titre 1"/>
          <p:cNvSpPr>
            <a:spLocks noGrp="1"/>
          </p:cNvSpPr>
          <p:nvPr>
            <p:ph type="title"/>
          </p:nvPr>
        </p:nvSpPr>
        <p:spPr>
          <a:xfrm>
            <a:off x="358774" y="273600"/>
            <a:ext cx="8700165" cy="387798"/>
          </a:xfrm>
        </p:spPr>
        <p:txBody>
          <a:bodyPr/>
          <a:lstStyle/>
          <a:p>
            <a:r>
              <a:rPr lang="fr-FR">
                <a:solidFill>
                  <a:srgbClr val="EA5D45"/>
                </a:solidFill>
              </a:rPr>
              <a:t>Our Corporate Responsibility </a:t>
            </a:r>
            <a:endParaRPr lang="fr-FR" dirty="0">
              <a:solidFill>
                <a:srgbClr val="EA5D45"/>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465" y="1924846"/>
            <a:ext cx="1800000" cy="611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a:xfrm>
            <a:off x="5221118" y="3208877"/>
            <a:ext cx="1179682" cy="819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p:cNvSpPr/>
          <p:nvPr/>
        </p:nvSpPr>
        <p:spPr>
          <a:xfrm>
            <a:off x="7059443" y="1924846"/>
            <a:ext cx="1179682" cy="819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p:cNvSpPr/>
          <p:nvPr/>
        </p:nvSpPr>
        <p:spPr>
          <a:xfrm>
            <a:off x="7059443" y="3232922"/>
            <a:ext cx="1179682" cy="819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Imag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50802" y="2034284"/>
            <a:ext cx="720314" cy="600740"/>
          </a:xfrm>
          <a:prstGeom prst="rect">
            <a:avLst/>
          </a:prstGeom>
        </p:spPr>
      </p:pic>
      <p:grpSp>
        <p:nvGrpSpPr>
          <p:cNvPr id="40" name="Groupe 11"/>
          <p:cNvGrpSpPr>
            <a:grpSpLocks noChangeAspect="1"/>
          </p:cNvGrpSpPr>
          <p:nvPr/>
        </p:nvGrpSpPr>
        <p:grpSpPr>
          <a:xfrm>
            <a:off x="7304401" y="2177310"/>
            <a:ext cx="689766" cy="314688"/>
            <a:chOff x="7573501" y="3487895"/>
            <a:chExt cx="997838" cy="408050"/>
          </a:xfrm>
        </p:grpSpPr>
        <p:sp>
          <p:nvSpPr>
            <p:cNvPr id="46" name="Rectangle 45"/>
            <p:cNvSpPr/>
            <p:nvPr/>
          </p:nvSpPr>
          <p:spPr>
            <a:xfrm>
              <a:off x="7582127" y="3487895"/>
              <a:ext cx="989212" cy="40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7" name="Imag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73501" y="3487895"/>
              <a:ext cx="989212" cy="408050"/>
            </a:xfrm>
            <a:prstGeom prst="rect">
              <a:avLst/>
            </a:prstGeom>
          </p:spPr>
        </p:pic>
      </p:grpSp>
      <p:grpSp>
        <p:nvGrpSpPr>
          <p:cNvPr id="41" name="Grouper 40"/>
          <p:cNvGrpSpPr>
            <a:grpSpLocks noChangeAspect="1"/>
          </p:cNvGrpSpPr>
          <p:nvPr/>
        </p:nvGrpSpPr>
        <p:grpSpPr>
          <a:xfrm>
            <a:off x="5499249" y="3271408"/>
            <a:ext cx="640889" cy="685396"/>
            <a:chOff x="6615238" y="3726382"/>
            <a:chExt cx="582627" cy="623087"/>
          </a:xfrm>
        </p:grpSpPr>
        <p:sp>
          <p:nvSpPr>
            <p:cNvPr id="44" name="Rectangle 43"/>
            <p:cNvSpPr/>
            <p:nvPr/>
          </p:nvSpPr>
          <p:spPr>
            <a:xfrm>
              <a:off x="6615238" y="3726382"/>
              <a:ext cx="582627" cy="623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5" name="Imag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39888" y="3777259"/>
              <a:ext cx="539436" cy="510069"/>
            </a:xfrm>
            <a:prstGeom prst="rect">
              <a:avLst/>
            </a:prstGeom>
          </p:spPr>
        </p:pic>
      </p:grpSp>
      <p:pic>
        <p:nvPicPr>
          <p:cNvPr id="43" name="Imag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91823" y="3452119"/>
            <a:ext cx="908958" cy="419065"/>
          </a:xfrm>
          <a:prstGeom prst="rect">
            <a:avLst/>
          </a:prstGeom>
        </p:spPr>
      </p:pic>
      <p:sp>
        <p:nvSpPr>
          <p:cNvPr id="26"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335390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000" y="273600"/>
            <a:ext cx="8418875" cy="387798"/>
          </a:xfrm>
        </p:spPr>
        <p:txBody>
          <a:bodyPr/>
          <a:lstStyle/>
          <a:p>
            <a:r>
              <a:rPr lang="en-US" dirty="0"/>
              <a:t>Key figures </a:t>
            </a:r>
            <a:r>
              <a:rPr lang="en-US"/>
              <a:t>in </a:t>
            </a:r>
            <a:r>
              <a:rPr lang="en-US" smtClean="0"/>
              <a:t>2016</a:t>
            </a:r>
            <a:endParaRPr lang="en-US" dirty="0"/>
          </a:p>
        </p:txBody>
      </p:sp>
      <p:sp>
        <p:nvSpPr>
          <p:cNvPr id="54" name="Rectangle 53"/>
          <p:cNvSpPr/>
          <p:nvPr/>
        </p:nvSpPr>
        <p:spPr>
          <a:xfrm>
            <a:off x="358774" y="956822"/>
            <a:ext cx="8420101" cy="3739004"/>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space réservé du contenu 2"/>
          <p:cNvSpPr>
            <a:spLocks noGrp="1"/>
          </p:cNvSpPr>
          <p:nvPr>
            <p:ph idx="13"/>
          </p:nvPr>
        </p:nvSpPr>
        <p:spPr>
          <a:xfrm>
            <a:off x="1083488" y="1131612"/>
            <a:ext cx="2750820" cy="600164"/>
          </a:xfrm>
        </p:spPr>
        <p:txBody>
          <a:bodyPr wrap="square">
            <a:spAutoFit/>
          </a:bodyPr>
          <a:lstStyle/>
          <a:p>
            <a:pPr marL="0" indent="0">
              <a:lnSpc>
                <a:spcPct val="150000"/>
              </a:lnSpc>
              <a:buNone/>
            </a:pPr>
            <a:r>
              <a:rPr lang="fr-FR" sz="1400" cap="all" smtClean="0"/>
              <a:t>NET SALES BY ACTIVITES</a:t>
            </a:r>
            <a:r>
              <a:rPr lang="fr-FR" sz="1400" cap="all" baseline="50000"/>
              <a:t> </a:t>
            </a:r>
            <a:r>
              <a:rPr lang="fr-FR" sz="1400" cap="all" baseline="50000" smtClean="0"/>
              <a:t> (</a:t>
            </a:r>
            <a:r>
              <a:rPr lang="fr-FR" sz="1400" cap="all" baseline="50000"/>
              <a:t>1)  </a:t>
            </a:r>
            <a:r>
              <a:rPr lang="fr-FR" sz="1400" cap="all" smtClean="0"/>
              <a:t>   </a:t>
            </a:r>
            <a:r>
              <a:rPr lang="fr-FR" sz="1200" b="0" cap="all" smtClean="0"/>
              <a:t>(</a:t>
            </a:r>
            <a:r>
              <a:rPr lang="fr-FR" sz="1200" b="0" smtClean="0"/>
              <a:t>in</a:t>
            </a:r>
            <a:r>
              <a:rPr lang="fr-FR" sz="1200" b="0" cap="all" smtClean="0"/>
              <a:t> </a:t>
            </a:r>
            <a:r>
              <a:rPr lang="en-US" sz="1200" b="0"/>
              <a:t>million </a:t>
            </a:r>
            <a:r>
              <a:rPr lang="en-US" sz="1200" b="0" smtClean="0"/>
              <a:t>euros)</a:t>
            </a:r>
            <a:endParaRPr lang="fr-FR" sz="1200" b="0" dirty="0"/>
          </a:p>
        </p:txBody>
      </p:sp>
      <p:graphicFrame>
        <p:nvGraphicFramePr>
          <p:cNvPr id="110" name="Espace réservé du contenu 11"/>
          <p:cNvGraphicFramePr>
            <a:graphicFrameLocks/>
          </p:cNvGraphicFramePr>
          <p:nvPr>
            <p:extLst>
              <p:ext uri="{D42A27DB-BD31-4B8C-83A1-F6EECF244321}">
                <p14:modId xmlns:p14="http://schemas.microsoft.com/office/powerpoint/2010/main" val="3461378850"/>
              </p:ext>
            </p:extLst>
          </p:nvPr>
        </p:nvGraphicFramePr>
        <p:xfrm>
          <a:off x="4987934" y="1506548"/>
          <a:ext cx="3259666" cy="3026726"/>
        </p:xfrm>
        <a:graphic>
          <a:graphicData uri="http://schemas.openxmlformats.org/drawingml/2006/chart">
            <c:chart xmlns:c="http://schemas.openxmlformats.org/drawingml/2006/chart" xmlns:r="http://schemas.openxmlformats.org/officeDocument/2006/relationships" r:id="rId3"/>
          </a:graphicData>
        </a:graphic>
      </p:graphicFrame>
      <p:sp>
        <p:nvSpPr>
          <p:cNvPr id="60" name="Espace réservé du contenu 2"/>
          <p:cNvSpPr>
            <a:spLocks noGrp="1"/>
          </p:cNvSpPr>
          <p:nvPr>
            <p:ph idx="13"/>
          </p:nvPr>
        </p:nvSpPr>
        <p:spPr>
          <a:xfrm>
            <a:off x="4873633" y="1131612"/>
            <a:ext cx="3790622" cy="600164"/>
          </a:xfrm>
        </p:spPr>
        <p:txBody>
          <a:bodyPr wrap="square">
            <a:spAutoFit/>
          </a:bodyPr>
          <a:lstStyle/>
          <a:p>
            <a:pPr marL="0" indent="0">
              <a:lnSpc>
                <a:spcPct val="150000"/>
              </a:lnSpc>
              <a:buNone/>
            </a:pPr>
            <a:r>
              <a:rPr lang="en-US" sz="1400" smtClean="0"/>
              <a:t>NET SALES BY </a:t>
            </a:r>
            <a:r>
              <a:rPr lang="en-US" sz="1400"/>
              <a:t>GEOGRAPHICAL </a:t>
            </a:r>
            <a:r>
              <a:rPr lang="en-US" sz="1400" smtClean="0"/>
              <a:t>AREAS</a:t>
            </a:r>
            <a:r>
              <a:rPr lang="fr-FR" sz="1400" cap="all" baseline="50000"/>
              <a:t> (1)</a:t>
            </a:r>
            <a:r>
              <a:rPr lang="en-US" sz="1400" smtClean="0"/>
              <a:t> </a:t>
            </a:r>
            <a:r>
              <a:rPr lang="en-US" sz="1100"/>
              <a:t/>
            </a:r>
            <a:br>
              <a:rPr lang="en-US" sz="1100"/>
            </a:br>
            <a:r>
              <a:rPr lang="en-US" sz="1200" b="0"/>
              <a:t>(in million euros)</a:t>
            </a:r>
            <a:endParaRPr lang="fr-FR" sz="1200" b="0" dirty="0"/>
          </a:p>
        </p:txBody>
      </p:sp>
      <p:sp>
        <p:nvSpPr>
          <p:cNvPr id="72" name="ZoneTexte 71"/>
          <p:cNvSpPr txBox="1"/>
          <p:nvPr/>
        </p:nvSpPr>
        <p:spPr>
          <a:xfrm>
            <a:off x="5483337" y="1983529"/>
            <a:ext cx="900080" cy="123111"/>
          </a:xfrm>
          <a:prstGeom prst="rect">
            <a:avLst/>
          </a:prstGeom>
          <a:noFill/>
        </p:spPr>
        <p:txBody>
          <a:bodyPr wrap="square" lIns="0" tIns="0" rIns="0" bIns="0" rtlCol="0">
            <a:spAutoFit/>
          </a:bodyPr>
          <a:lstStyle/>
          <a:p>
            <a:pPr algn="r">
              <a:lnSpc>
                <a:spcPct val="80000"/>
              </a:lnSpc>
            </a:pPr>
            <a:r>
              <a:rPr lang="fr-FR" sz="1000"/>
              <a:t>Other countries</a:t>
            </a:r>
            <a:endParaRPr lang="fr-FR" sz="1000" dirty="0"/>
          </a:p>
        </p:txBody>
      </p:sp>
      <p:sp>
        <p:nvSpPr>
          <p:cNvPr id="74" name="ZoneTexte 73"/>
          <p:cNvSpPr txBox="1"/>
          <p:nvPr/>
        </p:nvSpPr>
        <p:spPr>
          <a:xfrm>
            <a:off x="4877089" y="2873042"/>
            <a:ext cx="691340" cy="123111"/>
          </a:xfrm>
          <a:prstGeom prst="rect">
            <a:avLst/>
          </a:prstGeom>
          <a:noFill/>
        </p:spPr>
        <p:txBody>
          <a:bodyPr wrap="square" lIns="0" tIns="0" rIns="0" bIns="0" rtlCol="0">
            <a:spAutoFit/>
          </a:bodyPr>
          <a:lstStyle/>
          <a:p>
            <a:pPr algn="r">
              <a:lnSpc>
                <a:spcPct val="80000"/>
              </a:lnSpc>
            </a:pPr>
            <a:r>
              <a:rPr lang="fr-FR" sz="1000" smtClean="0"/>
              <a:t>Europe</a:t>
            </a:r>
            <a:endParaRPr lang="fr-FR" sz="1000" dirty="0"/>
          </a:p>
        </p:txBody>
      </p:sp>
      <p:sp>
        <p:nvSpPr>
          <p:cNvPr id="75" name="ZoneTexte 74"/>
          <p:cNvSpPr txBox="1"/>
          <p:nvPr/>
        </p:nvSpPr>
        <p:spPr>
          <a:xfrm>
            <a:off x="6248475" y="3783509"/>
            <a:ext cx="900038" cy="138499"/>
          </a:xfrm>
          <a:prstGeom prst="rect">
            <a:avLst/>
          </a:prstGeom>
          <a:noFill/>
        </p:spPr>
        <p:txBody>
          <a:bodyPr wrap="square" lIns="0" tIns="0" rIns="0" bIns="0" rtlCol="0">
            <a:spAutoFit/>
          </a:bodyPr>
          <a:lstStyle/>
          <a:p>
            <a:pPr>
              <a:lnSpc>
                <a:spcPct val="90000"/>
              </a:lnSpc>
            </a:pPr>
            <a:r>
              <a:rPr lang="fr-FR" sz="1000"/>
              <a:t>United States</a:t>
            </a:r>
            <a:endParaRPr lang="fr-FR" sz="1000" dirty="0"/>
          </a:p>
        </p:txBody>
      </p:sp>
      <p:sp>
        <p:nvSpPr>
          <p:cNvPr id="76" name="ZoneTexte 75"/>
          <p:cNvSpPr txBox="1"/>
          <p:nvPr/>
        </p:nvSpPr>
        <p:spPr>
          <a:xfrm>
            <a:off x="7305825" y="2386423"/>
            <a:ext cx="671968" cy="246221"/>
          </a:xfrm>
          <a:prstGeom prst="rect">
            <a:avLst/>
          </a:prstGeom>
          <a:noFill/>
        </p:spPr>
        <p:txBody>
          <a:bodyPr wrap="square" lIns="0" tIns="0" rIns="0" bIns="0" rtlCol="0">
            <a:spAutoFit/>
          </a:bodyPr>
          <a:lstStyle/>
          <a:p>
            <a:pPr>
              <a:lnSpc>
                <a:spcPct val="80000"/>
              </a:lnSpc>
            </a:pPr>
            <a:r>
              <a:rPr lang="fr-FR" sz="1000"/>
              <a:t>Emerging Markets</a:t>
            </a:r>
            <a:endParaRPr lang="fr-FR" sz="1000" dirty="0"/>
          </a:p>
        </p:txBody>
      </p:sp>
      <p:cxnSp>
        <p:nvCxnSpPr>
          <p:cNvPr id="83" name="Connecteur droit 82"/>
          <p:cNvCxnSpPr/>
          <p:nvPr/>
        </p:nvCxnSpPr>
        <p:spPr>
          <a:xfrm>
            <a:off x="4471973" y="1126366"/>
            <a:ext cx="0" cy="3397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1170648" y="1997196"/>
            <a:ext cx="668953" cy="138499"/>
          </a:xfrm>
          <a:prstGeom prst="rect">
            <a:avLst/>
          </a:prstGeom>
          <a:noFill/>
        </p:spPr>
        <p:txBody>
          <a:bodyPr wrap="square" lIns="0" tIns="0" rIns="0" bIns="0" rtlCol="0">
            <a:spAutoFit/>
          </a:bodyPr>
          <a:lstStyle/>
          <a:p>
            <a:pPr algn="r">
              <a:lnSpc>
                <a:spcPct val="90000"/>
              </a:lnSpc>
            </a:pPr>
            <a:r>
              <a:rPr lang="fr-FR" sz="1000" dirty="0"/>
              <a:t>Vaccines</a:t>
            </a:r>
          </a:p>
        </p:txBody>
      </p:sp>
      <p:sp>
        <p:nvSpPr>
          <p:cNvPr id="47" name="ZoneTexte 46"/>
          <p:cNvSpPr txBox="1"/>
          <p:nvPr/>
        </p:nvSpPr>
        <p:spPr>
          <a:xfrm>
            <a:off x="2756580" y="3532183"/>
            <a:ext cx="972953" cy="123111"/>
          </a:xfrm>
          <a:prstGeom prst="rect">
            <a:avLst/>
          </a:prstGeom>
          <a:noFill/>
        </p:spPr>
        <p:txBody>
          <a:bodyPr wrap="square" lIns="0" tIns="0" rIns="0" bIns="0" rtlCol="0">
            <a:spAutoFit/>
          </a:bodyPr>
          <a:lstStyle/>
          <a:p>
            <a:pPr>
              <a:lnSpc>
                <a:spcPct val="80000"/>
              </a:lnSpc>
            </a:pPr>
            <a:r>
              <a:rPr lang="fr-FR" sz="1000" dirty="0"/>
              <a:t>Pharmaceuticals</a:t>
            </a:r>
          </a:p>
        </p:txBody>
      </p:sp>
      <p:sp>
        <p:nvSpPr>
          <p:cNvPr id="5" name="Espace réservé du numéro de diapositive 4"/>
          <p:cNvSpPr>
            <a:spLocks noGrp="1"/>
          </p:cNvSpPr>
          <p:nvPr>
            <p:ph type="sldNum" sz="quarter" idx="16"/>
          </p:nvPr>
        </p:nvSpPr>
        <p:spPr/>
        <p:txBody>
          <a:bodyPr/>
          <a:lstStyle/>
          <a:p>
            <a:fld id="{980E94A8-0648-D043-B8F7-3AFA110B04BE}" type="slidenum">
              <a:rPr lang="en-US" noProof="0" smtClean="0"/>
              <a:pPr/>
              <a:t>18</a:t>
            </a:fld>
            <a:endParaRPr lang="en-US" noProof="0" dirty="0"/>
          </a:p>
        </p:txBody>
      </p:sp>
      <p:sp>
        <p:nvSpPr>
          <p:cNvPr id="27"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graphicFrame>
        <p:nvGraphicFramePr>
          <p:cNvPr id="30" name="Espace réservé du graphique 22"/>
          <p:cNvGraphicFramePr>
            <a:graphicFrameLocks noGrp="1"/>
          </p:cNvGraphicFramePr>
          <p:nvPr>
            <p:ph type="chart" sz="quarter" idx="18"/>
            <p:extLst>
              <p:ext uri="{D42A27DB-BD31-4B8C-83A1-F6EECF244321}">
                <p14:modId xmlns:p14="http://schemas.microsoft.com/office/powerpoint/2010/main" val="3215364289"/>
              </p:ext>
            </p:extLst>
          </p:nvPr>
        </p:nvGraphicFramePr>
        <p:xfrm>
          <a:off x="766530" y="1477065"/>
          <a:ext cx="3114720" cy="3084992"/>
        </p:xfrm>
        <a:graphic>
          <a:graphicData uri="http://schemas.openxmlformats.org/drawingml/2006/chart">
            <c:chart xmlns:c="http://schemas.openxmlformats.org/drawingml/2006/chart" xmlns:r="http://schemas.openxmlformats.org/officeDocument/2006/relationships" r:id="rId4"/>
          </a:graphicData>
        </a:graphic>
      </p:graphicFrame>
      <p:sp>
        <p:nvSpPr>
          <p:cNvPr id="31" name="Rectangle 30"/>
          <p:cNvSpPr/>
          <p:nvPr/>
        </p:nvSpPr>
        <p:spPr>
          <a:xfrm>
            <a:off x="536837" y="4505584"/>
            <a:ext cx="2743783" cy="90025"/>
          </a:xfrm>
          <a:prstGeom prst="rect">
            <a:avLst/>
          </a:prstGeom>
        </p:spPr>
        <p:txBody>
          <a:bodyPr wrap="square" lIns="0" tIns="0" rIns="0" bIns="0">
            <a:spAutoFit/>
          </a:bodyPr>
          <a:lstStyle/>
          <a:p>
            <a:pPr marL="136525" indent="-136525">
              <a:lnSpc>
                <a:spcPct val="90000"/>
              </a:lnSpc>
            </a:pPr>
            <a:r>
              <a:rPr lang="fr-FR" sz="650" dirty="0">
                <a:solidFill>
                  <a:schemeClr val="tx2"/>
                </a:solidFill>
              </a:rPr>
              <a:t>(1</a:t>
            </a:r>
            <a:r>
              <a:rPr lang="fr-FR" sz="650">
                <a:solidFill>
                  <a:schemeClr val="tx2"/>
                </a:solidFill>
              </a:rPr>
              <a:t>) </a:t>
            </a:r>
            <a:r>
              <a:rPr lang="fr-FR" sz="650" smtClean="0">
                <a:solidFill>
                  <a:schemeClr val="tx2"/>
                </a:solidFill>
              </a:rPr>
              <a:t>Excluding </a:t>
            </a:r>
            <a:r>
              <a:rPr lang="en-US" sz="650" smtClean="0">
                <a:solidFill>
                  <a:schemeClr val="tx2"/>
                </a:solidFill>
              </a:rPr>
              <a:t>animal </a:t>
            </a:r>
            <a:r>
              <a:rPr lang="en-US" sz="650" dirty="0">
                <a:solidFill>
                  <a:schemeClr val="tx2"/>
                </a:solidFill>
              </a:rPr>
              <a:t>health activities. See the Form </a:t>
            </a:r>
            <a:r>
              <a:rPr lang="en-US" sz="650">
                <a:solidFill>
                  <a:schemeClr val="tx2"/>
                </a:solidFill>
              </a:rPr>
              <a:t>20-F </a:t>
            </a:r>
            <a:r>
              <a:rPr lang="en-US" sz="650" smtClean="0">
                <a:solidFill>
                  <a:schemeClr val="tx2"/>
                </a:solidFill>
              </a:rPr>
              <a:t>2016 </a:t>
            </a:r>
            <a:r>
              <a:rPr lang="en-US" sz="650" smtClean="0">
                <a:solidFill>
                  <a:schemeClr val="tx2"/>
                </a:solidFill>
              </a:rPr>
              <a:t>p.91.</a:t>
            </a:r>
            <a:endParaRPr lang="fr-FR" sz="650" dirty="0">
              <a:solidFill>
                <a:schemeClr val="tx2"/>
              </a:solidFill>
            </a:endParaRPr>
          </a:p>
        </p:txBody>
      </p:sp>
      <p:sp>
        <p:nvSpPr>
          <p:cNvPr id="3" name="ZoneTexte 2"/>
          <p:cNvSpPr txBox="1"/>
          <p:nvPr/>
        </p:nvSpPr>
        <p:spPr>
          <a:xfrm>
            <a:off x="1215911" y="2140201"/>
            <a:ext cx="692818" cy="492443"/>
          </a:xfrm>
          <a:prstGeom prst="rect">
            <a:avLst/>
          </a:prstGeom>
          <a:noFill/>
        </p:spPr>
        <p:txBody>
          <a:bodyPr wrap="none" rtlCol="0">
            <a:spAutoFit/>
          </a:bodyPr>
          <a:lstStyle/>
          <a:p>
            <a:r>
              <a:rPr lang="fr-FR" sz="1400" b="1" smtClean="0">
                <a:solidFill>
                  <a:schemeClr val="accent4"/>
                </a:solidFill>
              </a:rPr>
              <a:t>13.5%</a:t>
            </a:r>
          </a:p>
          <a:p>
            <a:r>
              <a:rPr lang="fr-FR" sz="1100" b="1" smtClean="0">
                <a:solidFill>
                  <a:schemeClr val="accent4"/>
                </a:solidFill>
              </a:rPr>
              <a:t>4,577</a:t>
            </a:r>
            <a:endParaRPr lang="fr-FR" sz="1100" b="1">
              <a:solidFill>
                <a:schemeClr val="accent4"/>
              </a:solidFill>
            </a:endParaRPr>
          </a:p>
        </p:txBody>
      </p:sp>
      <p:sp>
        <p:nvSpPr>
          <p:cNvPr id="19" name="ZoneTexte 18"/>
          <p:cNvSpPr txBox="1"/>
          <p:nvPr/>
        </p:nvSpPr>
        <p:spPr>
          <a:xfrm>
            <a:off x="3074815" y="3655294"/>
            <a:ext cx="692818" cy="492443"/>
          </a:xfrm>
          <a:prstGeom prst="rect">
            <a:avLst/>
          </a:prstGeom>
          <a:noFill/>
        </p:spPr>
        <p:txBody>
          <a:bodyPr wrap="none" rtlCol="0">
            <a:spAutoFit/>
          </a:bodyPr>
          <a:lstStyle/>
          <a:p>
            <a:r>
              <a:rPr lang="fr-FR" sz="1400" b="1" smtClean="0">
                <a:solidFill>
                  <a:schemeClr val="accent1"/>
                </a:solidFill>
              </a:rPr>
              <a:t>86.5%</a:t>
            </a:r>
          </a:p>
          <a:p>
            <a:r>
              <a:rPr lang="fr-FR" sz="1100" b="1" smtClean="0">
                <a:solidFill>
                  <a:schemeClr val="accent1"/>
                </a:solidFill>
              </a:rPr>
              <a:t>29,244</a:t>
            </a:r>
            <a:endParaRPr lang="fr-FR" sz="1100" b="1">
              <a:solidFill>
                <a:schemeClr val="accent1"/>
              </a:solidFill>
            </a:endParaRPr>
          </a:p>
        </p:txBody>
      </p:sp>
      <p:sp>
        <p:nvSpPr>
          <p:cNvPr id="20" name="ZoneTexte 19"/>
          <p:cNvSpPr txBox="1"/>
          <p:nvPr/>
        </p:nvSpPr>
        <p:spPr>
          <a:xfrm>
            <a:off x="6153225" y="3891990"/>
            <a:ext cx="692818" cy="492443"/>
          </a:xfrm>
          <a:prstGeom prst="rect">
            <a:avLst/>
          </a:prstGeom>
          <a:noFill/>
        </p:spPr>
        <p:txBody>
          <a:bodyPr wrap="none" rtlCol="0">
            <a:spAutoFit/>
          </a:bodyPr>
          <a:lstStyle/>
          <a:p>
            <a:r>
              <a:rPr lang="fr-FR" sz="1400" b="1" smtClean="0">
                <a:solidFill>
                  <a:schemeClr val="accent3"/>
                </a:solidFill>
              </a:rPr>
              <a:t>36.6%</a:t>
            </a:r>
          </a:p>
          <a:p>
            <a:r>
              <a:rPr lang="fr-FR" sz="1100" b="1" smtClean="0">
                <a:solidFill>
                  <a:schemeClr val="accent3"/>
                </a:solidFill>
              </a:rPr>
              <a:t>12,391</a:t>
            </a:r>
            <a:endParaRPr lang="fr-FR" sz="1100" b="1">
              <a:solidFill>
                <a:schemeClr val="accent3"/>
              </a:solidFill>
            </a:endParaRPr>
          </a:p>
        </p:txBody>
      </p:sp>
      <p:sp>
        <p:nvSpPr>
          <p:cNvPr id="21" name="ZoneTexte 20"/>
          <p:cNvSpPr txBox="1"/>
          <p:nvPr/>
        </p:nvSpPr>
        <p:spPr>
          <a:xfrm>
            <a:off x="5435486" y="2082571"/>
            <a:ext cx="593432" cy="477054"/>
          </a:xfrm>
          <a:prstGeom prst="rect">
            <a:avLst/>
          </a:prstGeom>
          <a:noFill/>
        </p:spPr>
        <p:txBody>
          <a:bodyPr wrap="none" rtlCol="0">
            <a:spAutoFit/>
          </a:bodyPr>
          <a:lstStyle/>
          <a:p>
            <a:r>
              <a:rPr lang="fr-FR" sz="1400" b="1" smtClean="0">
                <a:solidFill>
                  <a:schemeClr val="accent4"/>
                </a:solidFill>
              </a:rPr>
              <a:t>9.3%</a:t>
            </a:r>
          </a:p>
          <a:p>
            <a:r>
              <a:rPr lang="fr-FR" sz="1100" b="1" smtClean="0">
                <a:solidFill>
                  <a:schemeClr val="accent4"/>
                </a:solidFill>
              </a:rPr>
              <a:t>3,158</a:t>
            </a:r>
            <a:endParaRPr lang="fr-FR" sz="1100" b="1">
              <a:solidFill>
                <a:schemeClr val="accent4"/>
              </a:solidFill>
            </a:endParaRPr>
          </a:p>
        </p:txBody>
      </p:sp>
      <p:sp>
        <p:nvSpPr>
          <p:cNvPr id="22" name="ZoneTexte 21"/>
          <p:cNvSpPr txBox="1"/>
          <p:nvPr/>
        </p:nvSpPr>
        <p:spPr>
          <a:xfrm>
            <a:off x="5088159" y="2986628"/>
            <a:ext cx="692818" cy="477054"/>
          </a:xfrm>
          <a:prstGeom prst="rect">
            <a:avLst/>
          </a:prstGeom>
          <a:noFill/>
        </p:spPr>
        <p:txBody>
          <a:bodyPr wrap="none" rtlCol="0">
            <a:spAutoFit/>
          </a:bodyPr>
          <a:lstStyle/>
          <a:p>
            <a:r>
              <a:rPr lang="fr-FR" sz="1400" b="1" smtClean="0">
                <a:solidFill>
                  <a:schemeClr val="accent1"/>
                </a:solidFill>
              </a:rPr>
              <a:t>25.7%</a:t>
            </a:r>
          </a:p>
          <a:p>
            <a:r>
              <a:rPr lang="fr-FR" sz="1100" b="1" smtClean="0">
                <a:solidFill>
                  <a:schemeClr val="accent1"/>
                </a:solidFill>
              </a:rPr>
              <a:t>8,679</a:t>
            </a:r>
            <a:endParaRPr lang="fr-FR" sz="1100" b="1">
              <a:solidFill>
                <a:schemeClr val="accent1"/>
              </a:solidFill>
            </a:endParaRPr>
          </a:p>
        </p:txBody>
      </p:sp>
      <p:sp>
        <p:nvSpPr>
          <p:cNvPr id="23" name="ZoneTexte 22"/>
          <p:cNvSpPr txBox="1"/>
          <p:nvPr/>
        </p:nvSpPr>
        <p:spPr>
          <a:xfrm>
            <a:off x="7216396" y="2617295"/>
            <a:ext cx="692818" cy="477054"/>
          </a:xfrm>
          <a:prstGeom prst="rect">
            <a:avLst/>
          </a:prstGeom>
          <a:noFill/>
        </p:spPr>
        <p:txBody>
          <a:bodyPr wrap="none" rtlCol="0">
            <a:spAutoFit/>
          </a:bodyPr>
          <a:lstStyle/>
          <a:p>
            <a:r>
              <a:rPr lang="fr-FR" sz="1400" b="1" smtClean="0">
                <a:solidFill>
                  <a:schemeClr val="accent2"/>
                </a:solidFill>
              </a:rPr>
              <a:t>28.4%</a:t>
            </a:r>
          </a:p>
          <a:p>
            <a:r>
              <a:rPr lang="fr-FR" sz="1100" b="1" smtClean="0">
                <a:solidFill>
                  <a:schemeClr val="accent2"/>
                </a:solidFill>
              </a:rPr>
              <a:t>9,593</a:t>
            </a:r>
            <a:endParaRPr lang="fr-FR" sz="1100" b="1">
              <a:solidFill>
                <a:schemeClr val="accent2"/>
              </a:solidFill>
            </a:endParaRPr>
          </a:p>
        </p:txBody>
      </p:sp>
    </p:spTree>
    <p:extLst>
      <p:ext uri="{BB962C8B-B14F-4D97-AF65-F5344CB8AC3E}">
        <p14:creationId xmlns:p14="http://schemas.microsoft.com/office/powerpoint/2010/main" val="266342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30"/>
          <p:cNvSpPr>
            <a:spLocks noGrp="1"/>
          </p:cNvSpPr>
          <p:nvPr>
            <p:ph type="title"/>
          </p:nvPr>
        </p:nvSpPr>
        <p:spPr>
          <a:xfrm>
            <a:off x="358775" y="273600"/>
            <a:ext cx="8420100" cy="387798"/>
          </a:xfrm>
        </p:spPr>
        <p:txBody>
          <a:bodyPr/>
          <a:lstStyle/>
          <a:p>
            <a:r>
              <a:rPr lang="en-US" dirty="0"/>
              <a:t>Governance</a:t>
            </a:r>
          </a:p>
        </p:txBody>
      </p:sp>
      <p:sp>
        <p:nvSpPr>
          <p:cNvPr id="32" name="Espace réservé du contenu 31"/>
          <p:cNvSpPr>
            <a:spLocks noGrp="1"/>
          </p:cNvSpPr>
          <p:nvPr>
            <p:ph idx="17"/>
          </p:nvPr>
        </p:nvSpPr>
        <p:spPr>
          <a:xfrm>
            <a:off x="358774" y="712800"/>
            <a:ext cx="8420101" cy="349131"/>
          </a:xfrm>
        </p:spPr>
        <p:txBody>
          <a:bodyPr/>
          <a:lstStyle/>
          <a:p>
            <a:pPr lvl="0"/>
            <a:r>
              <a:rPr lang="en-US" dirty="0"/>
              <a:t>Focus on the Executive Committee</a:t>
            </a:r>
          </a:p>
          <a:p>
            <a:endParaRPr lang="en-US" dirty="0"/>
          </a:p>
        </p:txBody>
      </p:sp>
      <p:sp>
        <p:nvSpPr>
          <p:cNvPr id="35" name="Rectangle 34"/>
          <p:cNvSpPr/>
          <p:nvPr/>
        </p:nvSpPr>
        <p:spPr>
          <a:xfrm>
            <a:off x="358774" y="1355725"/>
            <a:ext cx="8420101" cy="3340100"/>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Rectangle 57"/>
          <p:cNvSpPr/>
          <p:nvPr/>
        </p:nvSpPr>
        <p:spPr>
          <a:xfrm>
            <a:off x="1718966" y="2487627"/>
            <a:ext cx="1041210" cy="477054"/>
          </a:xfrm>
          <a:prstGeom prst="rect">
            <a:avLst/>
          </a:prstGeom>
        </p:spPr>
        <p:txBody>
          <a:bodyPr wrap="square" lIns="0" rIns="0">
            <a:spAutoFit/>
          </a:bodyPr>
          <a:lstStyle/>
          <a:p>
            <a:r>
              <a:rPr lang="en-US" sz="900" b="1" dirty="0">
                <a:solidFill>
                  <a:schemeClr val="tx2"/>
                </a:solidFill>
              </a:rPr>
              <a:t>Olivier </a:t>
            </a:r>
            <a:r>
              <a:rPr lang="en-US" sz="900" b="1" dirty="0" err="1">
                <a:solidFill>
                  <a:schemeClr val="tx2"/>
                </a:solidFill>
              </a:rPr>
              <a:t>Charmeil</a:t>
            </a:r>
            <a:endParaRPr lang="en-US" sz="900" b="1" dirty="0">
              <a:solidFill>
                <a:schemeClr val="tx2"/>
              </a:solidFill>
            </a:endParaRPr>
          </a:p>
          <a:p>
            <a:r>
              <a:rPr lang="en-US" sz="800" dirty="0"/>
              <a:t>General Medicines</a:t>
            </a:r>
            <a:br>
              <a:rPr lang="en-US" sz="800" dirty="0"/>
            </a:br>
            <a:r>
              <a:rPr lang="en-US" sz="800" dirty="0"/>
              <a:t>&amp; Emerging Markets</a:t>
            </a:r>
          </a:p>
        </p:txBody>
      </p:sp>
      <p:sp>
        <p:nvSpPr>
          <p:cNvPr id="59" name="Rectangle 58"/>
          <p:cNvSpPr/>
          <p:nvPr/>
        </p:nvSpPr>
        <p:spPr>
          <a:xfrm>
            <a:off x="2894479" y="2487627"/>
            <a:ext cx="1110289" cy="353943"/>
          </a:xfrm>
          <a:prstGeom prst="rect">
            <a:avLst/>
          </a:prstGeom>
        </p:spPr>
        <p:txBody>
          <a:bodyPr wrap="square" lIns="0" rIns="0">
            <a:spAutoFit/>
          </a:bodyPr>
          <a:lstStyle/>
          <a:p>
            <a:r>
              <a:rPr lang="en-US" sz="900" b="1" dirty="0" err="1">
                <a:solidFill>
                  <a:schemeClr val="tx2"/>
                </a:solidFill>
              </a:rPr>
              <a:t>Jérôme</a:t>
            </a:r>
            <a:r>
              <a:rPr lang="en-US" sz="900" b="1" dirty="0">
                <a:solidFill>
                  <a:schemeClr val="tx2"/>
                </a:solidFill>
              </a:rPr>
              <a:t> </a:t>
            </a:r>
            <a:r>
              <a:rPr lang="en-US" sz="900" b="1" dirty="0" err="1">
                <a:solidFill>
                  <a:schemeClr val="tx2"/>
                </a:solidFill>
              </a:rPr>
              <a:t>Contamine</a:t>
            </a:r>
            <a:endParaRPr lang="en-US" sz="900" b="1" dirty="0">
              <a:solidFill>
                <a:schemeClr val="tx2"/>
              </a:solidFill>
            </a:endParaRPr>
          </a:p>
          <a:p>
            <a:r>
              <a:rPr lang="en-US" sz="800" dirty="0"/>
              <a:t>Finance</a:t>
            </a:r>
          </a:p>
        </p:txBody>
      </p:sp>
      <p:sp>
        <p:nvSpPr>
          <p:cNvPr id="60" name="Rectangle 59"/>
          <p:cNvSpPr/>
          <p:nvPr/>
        </p:nvSpPr>
        <p:spPr>
          <a:xfrm>
            <a:off x="4089680" y="2487627"/>
            <a:ext cx="962380" cy="477054"/>
          </a:xfrm>
          <a:prstGeom prst="rect">
            <a:avLst/>
          </a:prstGeom>
        </p:spPr>
        <p:txBody>
          <a:bodyPr wrap="square" lIns="0" rIns="0">
            <a:spAutoFit/>
          </a:bodyPr>
          <a:lstStyle/>
          <a:p>
            <a:r>
              <a:rPr lang="en-US" sz="900" b="1" dirty="0">
                <a:solidFill>
                  <a:schemeClr val="tx2"/>
                </a:solidFill>
              </a:rPr>
              <a:t>Peter </a:t>
            </a:r>
            <a:r>
              <a:rPr lang="en-US" sz="900" b="1" dirty="0" err="1">
                <a:solidFill>
                  <a:schemeClr val="tx2"/>
                </a:solidFill>
              </a:rPr>
              <a:t>Guenter</a:t>
            </a:r>
            <a:endParaRPr lang="en-US" sz="900" b="1" dirty="0">
              <a:solidFill>
                <a:schemeClr val="tx2"/>
              </a:solidFill>
            </a:endParaRPr>
          </a:p>
          <a:p>
            <a:r>
              <a:rPr lang="fr-FR" sz="800" dirty="0" err="1"/>
              <a:t>Diabetes</a:t>
            </a:r>
            <a:r>
              <a:rPr lang="fr-FR" sz="800" dirty="0"/>
              <a:t> &amp; </a:t>
            </a:r>
            <a:r>
              <a:rPr lang="fr-FR" sz="800" dirty="0" err="1"/>
              <a:t>Cardiovascular</a:t>
            </a:r>
            <a:endParaRPr lang="fr-FR" sz="800" dirty="0"/>
          </a:p>
        </p:txBody>
      </p:sp>
      <p:sp>
        <p:nvSpPr>
          <p:cNvPr id="63" name="Rectangle 62"/>
          <p:cNvSpPr/>
          <p:nvPr/>
        </p:nvSpPr>
        <p:spPr>
          <a:xfrm>
            <a:off x="5251133" y="2487626"/>
            <a:ext cx="1061794" cy="477054"/>
          </a:xfrm>
          <a:prstGeom prst="rect">
            <a:avLst/>
          </a:prstGeom>
        </p:spPr>
        <p:txBody>
          <a:bodyPr wrap="square" lIns="0" rIns="0">
            <a:spAutoFit/>
          </a:bodyPr>
          <a:lstStyle/>
          <a:p>
            <a:r>
              <a:rPr lang="en-US" sz="900" b="1" dirty="0">
                <a:solidFill>
                  <a:schemeClr val="tx2"/>
                </a:solidFill>
              </a:rPr>
              <a:t>Karen </a:t>
            </a:r>
            <a:r>
              <a:rPr lang="en-US" sz="900" b="1" dirty="0" err="1">
                <a:solidFill>
                  <a:schemeClr val="tx2"/>
                </a:solidFill>
              </a:rPr>
              <a:t>Linehan</a:t>
            </a:r>
            <a:endParaRPr lang="en-US" sz="900" b="1" dirty="0">
              <a:solidFill>
                <a:schemeClr val="tx2"/>
              </a:solidFill>
            </a:endParaRPr>
          </a:p>
          <a:p>
            <a:r>
              <a:rPr lang="en-US" sz="800" dirty="0"/>
              <a:t>Legal Affairs </a:t>
            </a:r>
            <a:br>
              <a:rPr lang="en-US" sz="800" dirty="0"/>
            </a:br>
            <a:r>
              <a:rPr lang="en-US" sz="800" dirty="0"/>
              <a:t>&amp; General Counsel</a:t>
            </a:r>
          </a:p>
        </p:txBody>
      </p:sp>
      <p:sp>
        <p:nvSpPr>
          <p:cNvPr id="64" name="Rectangle 63"/>
          <p:cNvSpPr/>
          <p:nvPr/>
        </p:nvSpPr>
        <p:spPr>
          <a:xfrm>
            <a:off x="7628351" y="2486990"/>
            <a:ext cx="1126141" cy="353943"/>
          </a:xfrm>
          <a:prstGeom prst="rect">
            <a:avLst/>
          </a:prstGeom>
        </p:spPr>
        <p:txBody>
          <a:bodyPr wrap="square" lIns="0" rIns="0">
            <a:spAutoFit/>
          </a:bodyPr>
          <a:lstStyle/>
          <a:p>
            <a:r>
              <a:rPr lang="en-US" sz="900" b="1" dirty="0">
                <a:solidFill>
                  <a:schemeClr val="tx2"/>
                </a:solidFill>
              </a:rPr>
              <a:t>Philippe </a:t>
            </a:r>
            <a:r>
              <a:rPr lang="en-US" sz="900" b="1" dirty="0" err="1">
                <a:solidFill>
                  <a:schemeClr val="tx2"/>
                </a:solidFill>
              </a:rPr>
              <a:t>Luscan</a:t>
            </a:r>
            <a:endParaRPr lang="en-US" sz="900" b="1" dirty="0">
              <a:solidFill>
                <a:schemeClr val="tx2"/>
              </a:solidFill>
            </a:endParaRPr>
          </a:p>
          <a:p>
            <a:r>
              <a:rPr lang="en-US" sz="800" dirty="0"/>
              <a:t>Global Industrial Affairs</a:t>
            </a:r>
          </a:p>
        </p:txBody>
      </p:sp>
      <p:sp>
        <p:nvSpPr>
          <p:cNvPr id="65" name="Rectangle 64"/>
          <p:cNvSpPr/>
          <p:nvPr/>
        </p:nvSpPr>
        <p:spPr>
          <a:xfrm>
            <a:off x="2875023" y="4086840"/>
            <a:ext cx="1054750" cy="477054"/>
          </a:xfrm>
          <a:prstGeom prst="rect">
            <a:avLst/>
          </a:prstGeom>
        </p:spPr>
        <p:txBody>
          <a:bodyPr wrap="square" lIns="0" rIns="0">
            <a:spAutoFit/>
          </a:bodyPr>
          <a:lstStyle/>
          <a:p>
            <a:r>
              <a:rPr lang="en-US" sz="900" b="1" dirty="0">
                <a:solidFill>
                  <a:schemeClr val="tx2"/>
                </a:solidFill>
              </a:rPr>
              <a:t>David P. Meeker</a:t>
            </a:r>
          </a:p>
          <a:p>
            <a:r>
              <a:rPr lang="en-US" sz="800" dirty="0"/>
              <a:t>Sanofi </a:t>
            </a:r>
            <a:r>
              <a:rPr lang="en-US" sz="800" dirty="0" smtClean="0"/>
              <a:t>Genzyme</a:t>
            </a:r>
            <a:endParaRPr lang="en-US" sz="800" dirty="0"/>
          </a:p>
          <a:p>
            <a:r>
              <a:rPr lang="en-US" sz="800" dirty="0"/>
              <a:t>Specialty care</a:t>
            </a:r>
          </a:p>
        </p:txBody>
      </p:sp>
      <p:sp>
        <p:nvSpPr>
          <p:cNvPr id="66" name="Rectangle 65"/>
          <p:cNvSpPr/>
          <p:nvPr/>
        </p:nvSpPr>
        <p:spPr>
          <a:xfrm>
            <a:off x="5256567" y="4086840"/>
            <a:ext cx="1054101" cy="353943"/>
          </a:xfrm>
          <a:prstGeom prst="rect">
            <a:avLst/>
          </a:prstGeom>
        </p:spPr>
        <p:txBody>
          <a:bodyPr wrap="square" lIns="0" rIns="0">
            <a:spAutoFit/>
          </a:bodyPr>
          <a:lstStyle/>
          <a:p>
            <a:r>
              <a:rPr lang="en-US" sz="900" b="1" dirty="0">
                <a:solidFill>
                  <a:schemeClr val="tx2"/>
                </a:solidFill>
              </a:rPr>
              <a:t>Roberto </a:t>
            </a:r>
            <a:r>
              <a:rPr lang="en-US" sz="900" b="1" dirty="0" err="1">
                <a:solidFill>
                  <a:schemeClr val="tx2"/>
                </a:solidFill>
              </a:rPr>
              <a:t>Pucci</a:t>
            </a:r>
            <a:endParaRPr lang="en-US" sz="900" b="1" dirty="0">
              <a:solidFill>
                <a:schemeClr val="tx2"/>
              </a:solidFill>
            </a:endParaRPr>
          </a:p>
          <a:p>
            <a:r>
              <a:rPr lang="en-US" sz="800" dirty="0"/>
              <a:t>Human Resources</a:t>
            </a:r>
          </a:p>
        </p:txBody>
      </p:sp>
      <p:sp>
        <p:nvSpPr>
          <p:cNvPr id="57" name="Rectangle 56"/>
          <p:cNvSpPr/>
          <p:nvPr/>
        </p:nvSpPr>
        <p:spPr>
          <a:xfrm>
            <a:off x="531745" y="2487627"/>
            <a:ext cx="1102309" cy="353943"/>
          </a:xfrm>
          <a:prstGeom prst="rect">
            <a:avLst/>
          </a:prstGeom>
        </p:spPr>
        <p:txBody>
          <a:bodyPr wrap="square" lIns="0" rIns="0">
            <a:spAutoFit/>
          </a:bodyPr>
          <a:lstStyle/>
          <a:p>
            <a:r>
              <a:rPr lang="en-US" sz="900" b="1" dirty="0">
                <a:solidFill>
                  <a:schemeClr val="tx2"/>
                </a:solidFill>
              </a:rPr>
              <a:t>Olivier </a:t>
            </a:r>
            <a:r>
              <a:rPr lang="en-US" sz="900" b="1" dirty="0" err="1">
                <a:solidFill>
                  <a:schemeClr val="tx2"/>
                </a:solidFill>
              </a:rPr>
              <a:t>Brandicourt</a:t>
            </a:r>
            <a:endParaRPr lang="en-US" sz="900" b="1" dirty="0">
              <a:solidFill>
                <a:schemeClr val="tx2"/>
              </a:solidFill>
            </a:endParaRPr>
          </a:p>
          <a:p>
            <a:r>
              <a:rPr lang="en-US" sz="800" dirty="0"/>
              <a:t>Chief </a:t>
            </a:r>
            <a:r>
              <a:rPr lang="en-US" sz="800"/>
              <a:t>Executive Officer</a:t>
            </a:r>
            <a:endParaRPr lang="en-US" sz="800" dirty="0"/>
          </a:p>
        </p:txBody>
      </p:sp>
      <p:sp>
        <p:nvSpPr>
          <p:cNvPr id="68" name="Rectangle 67"/>
          <p:cNvSpPr/>
          <p:nvPr/>
        </p:nvSpPr>
        <p:spPr>
          <a:xfrm>
            <a:off x="7628351" y="4086840"/>
            <a:ext cx="1007110" cy="353943"/>
          </a:xfrm>
          <a:prstGeom prst="rect">
            <a:avLst/>
          </a:prstGeom>
        </p:spPr>
        <p:txBody>
          <a:bodyPr wrap="square" lIns="0" rIns="0">
            <a:spAutoFit/>
          </a:bodyPr>
          <a:lstStyle/>
          <a:p>
            <a:r>
              <a:rPr lang="en-US" sz="900" b="1" dirty="0">
                <a:solidFill>
                  <a:schemeClr val="tx2"/>
                </a:solidFill>
              </a:rPr>
              <a:t>Elias </a:t>
            </a:r>
            <a:r>
              <a:rPr lang="en-US" sz="900" b="1" dirty="0" err="1">
                <a:solidFill>
                  <a:schemeClr val="tx2"/>
                </a:solidFill>
              </a:rPr>
              <a:t>Zerhouni</a:t>
            </a:r>
            <a:endParaRPr lang="en-US" sz="900" b="1" dirty="0">
              <a:solidFill>
                <a:schemeClr val="tx2"/>
              </a:solidFill>
            </a:endParaRPr>
          </a:p>
          <a:p>
            <a:r>
              <a:rPr lang="en-US" sz="800" dirty="0"/>
              <a:t>Global R&amp;D</a:t>
            </a:r>
          </a:p>
        </p:txBody>
      </p:sp>
      <p:sp>
        <p:nvSpPr>
          <p:cNvPr id="71" name="Rectangle 70"/>
          <p:cNvSpPr/>
          <p:nvPr/>
        </p:nvSpPr>
        <p:spPr>
          <a:xfrm>
            <a:off x="1718967" y="4086840"/>
            <a:ext cx="1057140" cy="477054"/>
          </a:xfrm>
          <a:prstGeom prst="rect">
            <a:avLst/>
          </a:prstGeom>
        </p:spPr>
        <p:txBody>
          <a:bodyPr wrap="square" lIns="0" rIns="0">
            <a:spAutoFit/>
          </a:bodyPr>
          <a:lstStyle/>
          <a:p>
            <a:r>
              <a:rPr lang="en-US" sz="900" b="1" dirty="0" err="1" smtClean="0">
                <a:solidFill>
                  <a:schemeClr val="tx2"/>
                </a:solidFill>
              </a:rPr>
              <a:t>Muzammil</a:t>
            </a:r>
            <a:r>
              <a:rPr lang="en-US" sz="900" b="1" dirty="0" smtClean="0">
                <a:solidFill>
                  <a:schemeClr val="tx2"/>
                </a:solidFill>
              </a:rPr>
              <a:t> </a:t>
            </a:r>
            <a:r>
              <a:rPr lang="en-US" sz="900" b="1" dirty="0" err="1">
                <a:solidFill>
                  <a:schemeClr val="tx2"/>
                </a:solidFill>
              </a:rPr>
              <a:t>Mansuri</a:t>
            </a:r>
            <a:endParaRPr lang="en-US" sz="900" b="1" dirty="0">
              <a:solidFill>
                <a:schemeClr val="tx2"/>
              </a:solidFill>
            </a:endParaRPr>
          </a:p>
          <a:p>
            <a:r>
              <a:rPr lang="en-US" sz="800" dirty="0"/>
              <a:t>Strategy &amp; </a:t>
            </a:r>
            <a:br>
              <a:rPr lang="en-US" sz="800" dirty="0"/>
            </a:br>
            <a:r>
              <a:rPr lang="en-US" sz="800" dirty="0"/>
              <a:t>Business Development</a:t>
            </a:r>
          </a:p>
        </p:txBody>
      </p:sp>
      <p:sp>
        <p:nvSpPr>
          <p:cNvPr id="74" name="Rectangle 73"/>
          <p:cNvSpPr/>
          <p:nvPr/>
        </p:nvSpPr>
        <p:spPr>
          <a:xfrm>
            <a:off x="4066334" y="4086840"/>
            <a:ext cx="1039066" cy="353943"/>
          </a:xfrm>
          <a:prstGeom prst="rect">
            <a:avLst/>
          </a:prstGeom>
        </p:spPr>
        <p:txBody>
          <a:bodyPr wrap="square" lIns="0" rIns="0">
            <a:spAutoFit/>
          </a:bodyPr>
          <a:lstStyle/>
          <a:p>
            <a:r>
              <a:rPr lang="en-US" sz="900" b="1" dirty="0" err="1">
                <a:solidFill>
                  <a:schemeClr val="tx2"/>
                </a:solidFill>
              </a:rPr>
              <a:t>Ameet</a:t>
            </a:r>
            <a:r>
              <a:rPr lang="en-US" sz="900" b="1" dirty="0">
                <a:solidFill>
                  <a:schemeClr val="tx2"/>
                </a:solidFill>
              </a:rPr>
              <a:t> </a:t>
            </a:r>
            <a:r>
              <a:rPr lang="en-US" sz="900" b="1" dirty="0" err="1">
                <a:solidFill>
                  <a:schemeClr val="tx2"/>
                </a:solidFill>
              </a:rPr>
              <a:t>Nathwani</a:t>
            </a:r>
            <a:endParaRPr lang="en-US" sz="900" b="1" dirty="0">
              <a:solidFill>
                <a:schemeClr val="tx2"/>
              </a:solidFill>
            </a:endParaRPr>
          </a:p>
          <a:p>
            <a:r>
              <a:rPr lang="en-US" sz="800" dirty="0" smtClean="0"/>
              <a:t>Chief Medical </a:t>
            </a:r>
            <a:r>
              <a:rPr lang="en-US" sz="800" dirty="0"/>
              <a:t>Officer</a:t>
            </a:r>
          </a:p>
        </p:txBody>
      </p:sp>
      <p:sp>
        <p:nvSpPr>
          <p:cNvPr id="34" name="Rectangle 33"/>
          <p:cNvSpPr/>
          <p:nvPr/>
        </p:nvSpPr>
        <p:spPr>
          <a:xfrm>
            <a:off x="6431990" y="2471229"/>
            <a:ext cx="1052895" cy="477054"/>
          </a:xfrm>
          <a:prstGeom prst="rect">
            <a:avLst/>
          </a:prstGeom>
        </p:spPr>
        <p:txBody>
          <a:bodyPr wrap="square" lIns="0" rIns="0">
            <a:spAutoFit/>
          </a:bodyPr>
          <a:lstStyle/>
          <a:p>
            <a:r>
              <a:rPr lang="fr-FR" sz="900" b="1" dirty="0">
                <a:solidFill>
                  <a:schemeClr val="tx2"/>
                </a:solidFill>
              </a:rPr>
              <a:t>David </a:t>
            </a:r>
            <a:r>
              <a:rPr lang="fr-FR" sz="900" b="1" dirty="0" err="1">
                <a:solidFill>
                  <a:schemeClr val="tx2"/>
                </a:solidFill>
              </a:rPr>
              <a:t>Loew</a:t>
            </a:r>
            <a:endParaRPr lang="fr-FR" sz="900" b="1" dirty="0">
              <a:solidFill>
                <a:schemeClr val="tx2"/>
              </a:solidFill>
            </a:endParaRPr>
          </a:p>
          <a:p>
            <a:r>
              <a:rPr lang="fr-FR" sz="800" dirty="0"/>
              <a:t>Sanofi Pasteur</a:t>
            </a:r>
          </a:p>
          <a:p>
            <a:r>
              <a:rPr lang="fr-FR" sz="800" dirty="0"/>
              <a:t>Vaccines</a:t>
            </a:r>
          </a:p>
        </p:txBody>
      </p:sp>
      <p:sp>
        <p:nvSpPr>
          <p:cNvPr id="2" name="Espace réservé du numéro de diapositive 1"/>
          <p:cNvSpPr>
            <a:spLocks noGrp="1"/>
          </p:cNvSpPr>
          <p:nvPr>
            <p:ph type="sldNum" sz="quarter" idx="16"/>
          </p:nvPr>
        </p:nvSpPr>
        <p:spPr/>
        <p:txBody>
          <a:bodyPr/>
          <a:lstStyle/>
          <a:p>
            <a:fld id="{980E94A8-0648-D043-B8F7-3AFA110B04BE}" type="slidenum">
              <a:rPr lang="en-US" noProof="0" smtClean="0"/>
              <a:pPr/>
              <a:t>19</a:t>
            </a:fld>
            <a:endParaRPr lang="en-US" noProof="0" dirty="0"/>
          </a:p>
        </p:txBody>
      </p:sp>
      <p:pic>
        <p:nvPicPr>
          <p:cNvPr id="37" name="Picture 5" descr="Peter Guent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89680" y="152545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descr="Philippe Lusca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8351" y="152620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1" descr="Roberto Pucci"/>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63721" y="312605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 4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5019" y="1523959"/>
            <a:ext cx="954000" cy="954000"/>
          </a:xfrm>
          <a:prstGeom prst="rect">
            <a:avLst/>
          </a:prstGeom>
        </p:spPr>
      </p:pic>
      <p:pic>
        <p:nvPicPr>
          <p:cNvPr id="51" name="Picture 13" descr="Elias Zerhouni"/>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28351" y="312605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 5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31990" y="1524709"/>
            <a:ext cx="954000" cy="954000"/>
          </a:xfrm>
          <a:prstGeom prst="rect">
            <a:avLst/>
          </a:prstGeom>
        </p:spPr>
      </p:pic>
      <p:pic>
        <p:nvPicPr>
          <p:cNvPr id="54" name="Image 53"/>
          <p:cNvPicPr>
            <a:picLocks noChangeAspect="1"/>
          </p:cNvPicPr>
          <p:nvPr/>
        </p:nvPicPr>
        <p:blipFill rotWithShape="1">
          <a:blip r:embed="rId9" cstate="print">
            <a:extLst>
              <a:ext uri="{28A0092B-C50C-407E-A947-70E740481C1C}">
                <a14:useLocalDpi xmlns:a14="http://schemas.microsoft.com/office/drawing/2010/main"/>
              </a:ext>
            </a:extLst>
          </a:blip>
          <a:srcRect r="-189"/>
          <a:stretch/>
        </p:blipFill>
        <p:spPr>
          <a:xfrm>
            <a:off x="1739086" y="1523959"/>
            <a:ext cx="954000" cy="954000"/>
          </a:xfrm>
          <a:prstGeom prst="rect">
            <a:avLst/>
          </a:prstGeom>
        </p:spPr>
      </p:pic>
      <p:pic>
        <p:nvPicPr>
          <p:cNvPr id="55" name="Image 5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910627" y="1523959"/>
            <a:ext cx="954000" cy="954000"/>
          </a:xfrm>
          <a:prstGeom prst="rect">
            <a:avLst/>
          </a:prstGeom>
        </p:spPr>
      </p:pic>
      <p:pic>
        <p:nvPicPr>
          <p:cNvPr id="67" name="Image 66"/>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256567" y="1524709"/>
            <a:ext cx="954000" cy="954000"/>
          </a:xfrm>
          <a:prstGeom prst="rect">
            <a:avLst/>
          </a:prstGeom>
        </p:spPr>
      </p:pic>
      <p:pic>
        <p:nvPicPr>
          <p:cNvPr id="69" name="Image 68"/>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739086" y="3124559"/>
            <a:ext cx="954000" cy="954000"/>
          </a:xfrm>
          <a:prstGeom prst="rect">
            <a:avLst/>
          </a:prstGeom>
        </p:spPr>
      </p:pic>
      <p:pic>
        <p:nvPicPr>
          <p:cNvPr id="70" name="Image 69"/>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910627" y="3124559"/>
            <a:ext cx="954000" cy="954000"/>
          </a:xfrm>
          <a:prstGeom prst="rect">
            <a:avLst/>
          </a:prstGeom>
        </p:spPr>
      </p:pic>
      <p:pic>
        <p:nvPicPr>
          <p:cNvPr id="72" name="Image 71"/>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088180" y="3124559"/>
            <a:ext cx="954000" cy="954000"/>
          </a:xfrm>
          <a:prstGeom prst="rect">
            <a:avLst/>
          </a:prstGeom>
        </p:spPr>
      </p:pic>
      <p:pic>
        <p:nvPicPr>
          <p:cNvPr id="33" name="Picture 2"/>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535019" y="3126059"/>
            <a:ext cx="974119" cy="97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531745" y="4086840"/>
            <a:ext cx="1057140" cy="340093"/>
          </a:xfrm>
          <a:prstGeom prst="rect">
            <a:avLst/>
          </a:prstGeom>
        </p:spPr>
        <p:txBody>
          <a:bodyPr wrap="square" lIns="0" rIns="0">
            <a:spAutoFit/>
          </a:bodyPr>
          <a:lstStyle/>
          <a:p>
            <a:pPr>
              <a:lnSpc>
                <a:spcPct val="90000"/>
              </a:lnSpc>
            </a:pPr>
            <a:r>
              <a:rPr lang="fr-FR" sz="900" b="1" dirty="0">
                <a:solidFill>
                  <a:schemeClr val="tx2"/>
                </a:solidFill>
              </a:rPr>
              <a:t>Alan Main</a:t>
            </a:r>
          </a:p>
          <a:p>
            <a:r>
              <a:rPr lang="en-US" sz="800" smtClean="0"/>
              <a:t>Consumer Healthcare</a:t>
            </a:r>
            <a:endParaRPr lang="en-US" sz="800" dirty="0"/>
          </a:p>
        </p:txBody>
      </p:sp>
      <p:sp>
        <p:nvSpPr>
          <p:cNvPr id="36"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
        <p:nvSpPr>
          <p:cNvPr id="38" name="Rectangle 37"/>
          <p:cNvSpPr/>
          <p:nvPr/>
        </p:nvSpPr>
        <p:spPr>
          <a:xfrm>
            <a:off x="6431990" y="4082312"/>
            <a:ext cx="1152526" cy="353943"/>
          </a:xfrm>
          <a:prstGeom prst="rect">
            <a:avLst/>
          </a:prstGeom>
        </p:spPr>
        <p:txBody>
          <a:bodyPr wrap="square" lIns="0" rIns="0">
            <a:spAutoFit/>
          </a:bodyPr>
          <a:lstStyle/>
          <a:p>
            <a:r>
              <a:rPr lang="fr-FR" sz="900" b="1" smtClean="0">
                <a:solidFill>
                  <a:schemeClr val="tx2"/>
                </a:solidFill>
              </a:rPr>
              <a:t>Kathleen Tregoning</a:t>
            </a:r>
          </a:p>
          <a:p>
            <a:r>
              <a:rPr lang="fr-FR" sz="800" smtClean="0"/>
              <a:t>External Affairs</a:t>
            </a:r>
            <a:endParaRPr lang="fr-FR" sz="800" dirty="0"/>
          </a:p>
        </p:txBody>
      </p:sp>
      <p:pic>
        <p:nvPicPr>
          <p:cNvPr id="40" name="Picture 2"/>
          <p:cNvPicPr preferRelativeResize="0">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6468060" y="3104166"/>
            <a:ext cx="881860" cy="974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710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000" y="273600"/>
            <a:ext cx="8418875" cy="387798"/>
          </a:xfrm>
        </p:spPr>
        <p:txBody>
          <a:bodyPr/>
          <a:lstStyle/>
          <a:p>
            <a:r>
              <a:rPr lang="en-US" dirty="0"/>
              <a:t>Health challenges: </a:t>
            </a:r>
            <a:r>
              <a:rPr lang="en-US" dirty="0" smtClean="0"/>
              <a:t>what is at </a:t>
            </a:r>
            <a:r>
              <a:rPr lang="en-US" dirty="0"/>
              <a:t>stake today?</a:t>
            </a:r>
          </a:p>
        </p:txBody>
      </p:sp>
      <p:sp>
        <p:nvSpPr>
          <p:cNvPr id="3" name="Espace réservé du contenu 2"/>
          <p:cNvSpPr>
            <a:spLocks noGrp="1"/>
          </p:cNvSpPr>
          <p:nvPr>
            <p:ph idx="13"/>
          </p:nvPr>
        </p:nvSpPr>
        <p:spPr>
          <a:xfrm>
            <a:off x="358774" y="942048"/>
            <a:ext cx="3939453" cy="3580467"/>
          </a:xfrm>
        </p:spPr>
        <p:txBody>
          <a:bodyPr>
            <a:spAutoFit/>
          </a:bodyPr>
          <a:lstStyle/>
          <a:p>
            <a:pPr marL="0" indent="0">
              <a:lnSpc>
                <a:spcPct val="100000"/>
              </a:lnSpc>
              <a:spcBef>
                <a:spcPts val="1000"/>
              </a:spcBef>
              <a:buClr>
                <a:schemeClr val="bg2"/>
              </a:buClr>
              <a:buNone/>
            </a:pPr>
            <a:r>
              <a:rPr lang="en-US" sz="1800" b="0" dirty="0">
                <a:solidFill>
                  <a:schemeClr val="tx1"/>
                </a:solidFill>
              </a:rPr>
              <a:t>Global </a:t>
            </a:r>
            <a:r>
              <a:rPr lang="en-US" sz="1800" dirty="0"/>
              <a:t>life expectancy has doubled </a:t>
            </a:r>
            <a:r>
              <a:rPr lang="en-US" sz="1800" b="0" dirty="0">
                <a:solidFill>
                  <a:schemeClr val="tx1"/>
                </a:solidFill>
              </a:rPr>
              <a:t>in average in the last century. Improvements in our living conditions through medicine and better sanitation have markedly increased life expectancy in the past decades.</a:t>
            </a:r>
          </a:p>
          <a:p>
            <a:pPr marL="0" indent="0">
              <a:lnSpc>
                <a:spcPct val="100000"/>
              </a:lnSpc>
              <a:spcBef>
                <a:spcPts val="1000"/>
              </a:spcBef>
              <a:buClr>
                <a:schemeClr val="bg2"/>
              </a:buClr>
              <a:buNone/>
            </a:pPr>
            <a:r>
              <a:rPr lang="en-US" sz="1800" dirty="0">
                <a:ea typeface="+mj-ea"/>
                <a:cs typeface="+mj-cs"/>
              </a:rPr>
              <a:t>Some</a:t>
            </a:r>
            <a:r>
              <a:rPr lang="en-US" sz="1800" b="0" dirty="0"/>
              <a:t> </a:t>
            </a:r>
            <a:r>
              <a:rPr lang="en-US" sz="1800" dirty="0"/>
              <a:t>serious</a:t>
            </a:r>
            <a:r>
              <a:rPr lang="en-US" sz="1800" b="0" dirty="0"/>
              <a:t> </a:t>
            </a:r>
            <a:r>
              <a:rPr lang="en-US" sz="1800" dirty="0">
                <a:ea typeface="+mj-ea"/>
                <a:cs typeface="+mj-cs"/>
              </a:rPr>
              <a:t>diseases</a:t>
            </a:r>
            <a:r>
              <a:rPr lang="en-US" sz="1800" b="0" dirty="0"/>
              <a:t> </a:t>
            </a:r>
            <a:r>
              <a:rPr lang="en-US" sz="1800" b="0" dirty="0">
                <a:solidFill>
                  <a:schemeClr val="tx1"/>
                </a:solidFill>
              </a:rPr>
              <a:t>have been </a:t>
            </a:r>
            <a:r>
              <a:rPr lang="en-US" sz="1800" dirty="0">
                <a:ea typeface="+mj-ea"/>
                <a:cs typeface="+mj-cs"/>
              </a:rPr>
              <a:t>eliminated</a:t>
            </a:r>
            <a:r>
              <a:rPr lang="en-US" sz="1800" b="0" dirty="0">
                <a:solidFill>
                  <a:schemeClr val="tx1"/>
                </a:solidFill>
              </a:rPr>
              <a:t>.</a:t>
            </a:r>
          </a:p>
          <a:p>
            <a:pPr marL="0" indent="0">
              <a:lnSpc>
                <a:spcPct val="100000"/>
              </a:lnSpc>
              <a:spcBef>
                <a:spcPts val="1000"/>
              </a:spcBef>
              <a:buClr>
                <a:schemeClr val="bg2"/>
              </a:buClr>
              <a:buNone/>
            </a:pPr>
            <a:r>
              <a:rPr lang="en-US" sz="1800" b="0" dirty="0">
                <a:solidFill>
                  <a:schemeClr val="tx1"/>
                </a:solidFill>
              </a:rPr>
              <a:t>But, today, chronic diseases, environment and ageing-related diseases are the </a:t>
            </a:r>
            <a:r>
              <a:rPr lang="en-US" sz="1800" dirty="0">
                <a:ea typeface="+mj-ea"/>
                <a:cs typeface="+mj-cs"/>
              </a:rPr>
              <a:t>new struggle</a:t>
            </a:r>
            <a:r>
              <a:rPr lang="en-US" sz="1800" dirty="0">
                <a:solidFill>
                  <a:schemeClr val="tx1"/>
                </a:solidFill>
              </a:rPr>
              <a:t> </a:t>
            </a:r>
            <a:br>
              <a:rPr lang="en-US" sz="1800" dirty="0">
                <a:solidFill>
                  <a:schemeClr val="tx1"/>
                </a:solidFill>
              </a:rPr>
            </a:br>
            <a:r>
              <a:rPr lang="en-US" sz="1800" b="0" dirty="0">
                <a:solidFill>
                  <a:schemeClr val="tx1"/>
                </a:solidFill>
              </a:rPr>
              <a:t>for our community of 7 billion people.</a:t>
            </a:r>
          </a:p>
        </p:txBody>
      </p:sp>
      <p:sp>
        <p:nvSpPr>
          <p:cNvPr id="8" name="Espace réservé du pied de page 7"/>
          <p:cNvSpPr>
            <a:spLocks noGrp="1"/>
          </p:cNvSpPr>
          <p:nvPr>
            <p:ph type="ftr" sz="quarter" idx="15"/>
          </p:nvPr>
        </p:nvSpPr>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pic>
        <p:nvPicPr>
          <p:cNvPr id="5" name="Imag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46258" y="984311"/>
            <a:ext cx="4129920" cy="3463804"/>
          </a:xfrm>
          <a:prstGeom prst="rect">
            <a:avLst/>
          </a:prstGeom>
        </p:spPr>
      </p:pic>
      <p:sp>
        <p:nvSpPr>
          <p:cNvPr id="4" name="Espace réservé du numéro de diapositive 3"/>
          <p:cNvSpPr>
            <a:spLocks noGrp="1"/>
          </p:cNvSpPr>
          <p:nvPr>
            <p:ph type="sldNum" sz="quarter" idx="16"/>
          </p:nvPr>
        </p:nvSpPr>
        <p:spPr/>
        <p:txBody>
          <a:bodyPr/>
          <a:lstStyle/>
          <a:p>
            <a:fld id="{980E94A8-0648-D043-B8F7-3AFA110B04BE}" type="slidenum">
              <a:rPr lang="en-US" noProof="0" smtClean="0"/>
              <a:pPr/>
              <a:t>2</a:t>
            </a:fld>
            <a:endParaRPr lang="en-US" noProof="0" dirty="0"/>
          </a:p>
        </p:txBody>
      </p:sp>
    </p:spTree>
    <p:extLst>
      <p:ext uri="{BB962C8B-B14F-4D97-AF65-F5344CB8AC3E}">
        <p14:creationId xmlns:p14="http://schemas.microsoft.com/office/powerpoint/2010/main" val="165923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31476" y="358776"/>
            <a:ext cx="5254384" cy="4337050"/>
          </a:xfrm>
          <a:prstGeom prst="rect">
            <a:avLst/>
          </a:prstGeom>
          <a:solidFill>
            <a:srgbClr val="525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p:cNvPicPr>
            <a:picLocks noChangeAspect="1"/>
          </p:cNvPicPr>
          <p:nvPr/>
        </p:nvPicPr>
        <p:blipFill rotWithShape="1">
          <a:blip r:embed="rId2" cstate="screen">
            <a:extLst>
              <a:ext uri="{28A0092B-C50C-407E-A947-70E740481C1C}">
                <a14:useLocalDpi xmlns:a14="http://schemas.microsoft.com/office/drawing/2010/main"/>
              </a:ext>
            </a:extLst>
          </a:blip>
          <a:srcRect l="23815" t="142" r="368" b="120"/>
          <a:stretch/>
        </p:blipFill>
        <p:spPr>
          <a:xfrm>
            <a:off x="358775" y="358775"/>
            <a:ext cx="3178165" cy="4339349"/>
          </a:xfrm>
          <a:prstGeom prst="rect">
            <a:avLst/>
          </a:prstGeom>
        </p:spPr>
      </p:pic>
      <p:sp>
        <p:nvSpPr>
          <p:cNvPr id="2" name="Espace réservé du numéro de diapositive 1"/>
          <p:cNvSpPr>
            <a:spLocks noGrp="1"/>
          </p:cNvSpPr>
          <p:nvPr>
            <p:ph type="sldNum" sz="quarter" idx="16"/>
          </p:nvPr>
        </p:nvSpPr>
        <p:spPr/>
        <p:txBody>
          <a:bodyPr/>
          <a:lstStyle/>
          <a:p>
            <a:fld id="{980E94A8-0648-D043-B8F7-3AFA110B04BE}" type="slidenum">
              <a:rPr lang="en-US" noProof="0" smtClean="0"/>
              <a:pPr/>
              <a:t>20</a:t>
            </a:fld>
            <a:endParaRPr lang="en-US" noProof="0" dirty="0"/>
          </a:p>
        </p:txBody>
      </p:sp>
      <p:sp>
        <p:nvSpPr>
          <p:cNvPr id="7"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
        <p:nvSpPr>
          <p:cNvPr id="8" name="Espace réservé du contenu 2"/>
          <p:cNvSpPr>
            <a:spLocks noGrp="1"/>
          </p:cNvSpPr>
          <p:nvPr>
            <p:ph idx="13"/>
          </p:nvPr>
        </p:nvSpPr>
        <p:spPr>
          <a:xfrm>
            <a:off x="3800476" y="1008677"/>
            <a:ext cx="4781550" cy="3185487"/>
          </a:xfrm>
          <a:noFill/>
        </p:spPr>
        <p:txBody>
          <a:bodyPr wrap="square">
            <a:spAutoFit/>
          </a:bodyPr>
          <a:lstStyle/>
          <a:p>
            <a:pPr marL="0" indent="0">
              <a:lnSpc>
                <a:spcPct val="100000"/>
              </a:lnSpc>
              <a:spcBef>
                <a:spcPts val="1000"/>
              </a:spcBef>
              <a:buNone/>
            </a:pPr>
            <a:r>
              <a:rPr lang="en-US" sz="1400" b="0" dirty="0">
                <a:solidFill>
                  <a:schemeClr val="bg1"/>
                </a:solidFill>
              </a:rPr>
              <a:t>We are </a:t>
            </a:r>
            <a:r>
              <a:rPr lang="en-US" sz="1400" b="0">
                <a:solidFill>
                  <a:schemeClr val="bg1"/>
                </a:solidFill>
              </a:rPr>
              <a:t>a </a:t>
            </a:r>
            <a:r>
              <a:rPr lang="en-US" sz="1400" b="0" smtClean="0">
                <a:solidFill>
                  <a:schemeClr val="bg1"/>
                </a:solidFill>
              </a:rPr>
              <a:t>global </a:t>
            </a:r>
            <a:r>
              <a:rPr lang="en-US" sz="1400" b="0">
                <a:solidFill>
                  <a:schemeClr val="bg1"/>
                </a:solidFill>
              </a:rPr>
              <a:t>healthcare </a:t>
            </a:r>
            <a:r>
              <a:rPr lang="en-US" sz="1400" b="0" smtClean="0">
                <a:solidFill>
                  <a:schemeClr val="bg1"/>
                </a:solidFill>
              </a:rPr>
              <a:t>leader </a:t>
            </a:r>
            <a:r>
              <a:rPr lang="en-US" sz="1400" smtClean="0">
                <a:solidFill>
                  <a:schemeClr val="bg1"/>
                </a:solidFill>
              </a:rPr>
              <a:t>committed </a:t>
            </a:r>
            <a:r>
              <a:rPr lang="en-US" sz="1400">
                <a:solidFill>
                  <a:schemeClr val="bg1"/>
                </a:solidFill>
              </a:rPr>
              <a:t> </a:t>
            </a:r>
            <a:r>
              <a:rPr lang="en-US" sz="1400" smtClean="0">
                <a:solidFill>
                  <a:schemeClr val="bg1"/>
                </a:solidFill>
              </a:rPr>
              <a:t>to discover, </a:t>
            </a:r>
            <a:r>
              <a:rPr lang="en-US" sz="1400">
                <a:solidFill>
                  <a:schemeClr val="bg1"/>
                </a:solidFill>
              </a:rPr>
              <a:t>develops and </a:t>
            </a:r>
            <a:r>
              <a:rPr lang="en-US" sz="1400" smtClean="0">
                <a:solidFill>
                  <a:schemeClr val="bg1"/>
                </a:solidFill>
              </a:rPr>
              <a:t>distribute </a:t>
            </a:r>
            <a:r>
              <a:rPr lang="en-US" sz="1400">
                <a:solidFill>
                  <a:schemeClr val="bg1"/>
                </a:solidFill>
              </a:rPr>
              <a:t>therapeutic solutions focused on patients' </a:t>
            </a:r>
            <a:r>
              <a:rPr lang="en-US" sz="1400" smtClean="0">
                <a:solidFill>
                  <a:schemeClr val="bg1"/>
                </a:solidFill>
              </a:rPr>
              <a:t>needs.</a:t>
            </a:r>
          </a:p>
          <a:p>
            <a:pPr marL="0" indent="0">
              <a:lnSpc>
                <a:spcPct val="100000"/>
              </a:lnSpc>
              <a:spcBef>
                <a:spcPts val="1000"/>
              </a:spcBef>
              <a:buNone/>
            </a:pPr>
            <a:r>
              <a:rPr lang="en-US" sz="1400" b="0" smtClean="0">
                <a:solidFill>
                  <a:schemeClr val="bg1"/>
                </a:solidFill>
              </a:rPr>
              <a:t>Improving </a:t>
            </a:r>
            <a:r>
              <a:rPr lang="en-US" sz="1400" b="0" dirty="0">
                <a:solidFill>
                  <a:schemeClr val="bg1"/>
                </a:solidFill>
              </a:rPr>
              <a:t>access to healthcare and </a:t>
            </a:r>
            <a:r>
              <a:rPr lang="en-US" sz="1400" b="0">
                <a:solidFill>
                  <a:schemeClr val="bg1"/>
                </a:solidFill>
              </a:rPr>
              <a:t>providing t</a:t>
            </a:r>
            <a:r>
              <a:rPr lang="en-US" sz="1400" b="0" smtClean="0">
                <a:solidFill>
                  <a:schemeClr val="bg1"/>
                </a:solidFill>
              </a:rPr>
              <a:t>he </a:t>
            </a:r>
            <a:r>
              <a:rPr lang="en-US" sz="1400" b="0" dirty="0">
                <a:solidFill>
                  <a:schemeClr val="bg1"/>
                </a:solidFill>
              </a:rPr>
              <a:t>best support to you through </a:t>
            </a:r>
            <a:r>
              <a:rPr lang="en-US" sz="1400" dirty="0">
                <a:solidFill>
                  <a:schemeClr val="bg1"/>
                </a:solidFill>
              </a:rPr>
              <a:t>a full </a:t>
            </a:r>
            <a:r>
              <a:rPr lang="en-US" sz="1400">
                <a:solidFill>
                  <a:schemeClr val="bg1"/>
                </a:solidFill>
              </a:rPr>
              <a:t>continuum </a:t>
            </a:r>
            <a:r>
              <a:rPr lang="en-US" sz="1400" smtClean="0">
                <a:solidFill>
                  <a:schemeClr val="bg1"/>
                </a:solidFill>
              </a:rPr>
              <a:t> of </a:t>
            </a:r>
            <a:r>
              <a:rPr lang="en-US" sz="1400" dirty="0">
                <a:solidFill>
                  <a:schemeClr val="bg1"/>
                </a:solidFill>
              </a:rPr>
              <a:t>care </a:t>
            </a:r>
            <a:r>
              <a:rPr lang="en-US" sz="1400" b="0" dirty="0">
                <a:solidFill>
                  <a:schemeClr val="bg1"/>
                </a:solidFill>
              </a:rPr>
              <a:t>- from prevention to treatment including disease management - guide our </a:t>
            </a:r>
            <a:r>
              <a:rPr lang="en-US" sz="1400" b="0" dirty="0" smtClean="0">
                <a:solidFill>
                  <a:schemeClr val="bg1"/>
                </a:solidFill>
              </a:rPr>
              <a:t>actions </a:t>
            </a:r>
            <a:r>
              <a:rPr lang="en-US" sz="1400" b="0">
                <a:solidFill>
                  <a:schemeClr val="bg1"/>
                </a:solidFill>
              </a:rPr>
              <a:t>day </a:t>
            </a:r>
            <a:r>
              <a:rPr lang="en-US" sz="1400" b="0" smtClean="0">
                <a:solidFill>
                  <a:schemeClr val="bg1"/>
                </a:solidFill>
              </a:rPr>
              <a:t>by </a:t>
            </a:r>
            <a:r>
              <a:rPr lang="en-US" sz="1400" b="0" dirty="0">
                <a:solidFill>
                  <a:schemeClr val="bg1"/>
                </a:solidFill>
              </a:rPr>
              <a:t>day.</a:t>
            </a:r>
          </a:p>
          <a:p>
            <a:pPr marL="0" indent="0">
              <a:lnSpc>
                <a:spcPct val="100000"/>
              </a:lnSpc>
              <a:spcBef>
                <a:spcPts val="1000"/>
              </a:spcBef>
              <a:buNone/>
            </a:pPr>
            <a:r>
              <a:rPr lang="en-US" sz="1400" b="0" dirty="0">
                <a:solidFill>
                  <a:schemeClr val="bg1"/>
                </a:solidFill>
              </a:rPr>
              <a:t>In the context of a changing world - from climate issues to longer life expectancy - we are all facing greater health challenges.</a:t>
            </a:r>
          </a:p>
          <a:p>
            <a:pPr marL="0" indent="0">
              <a:lnSpc>
                <a:spcPct val="100000"/>
              </a:lnSpc>
              <a:spcBef>
                <a:spcPts val="1000"/>
              </a:spcBef>
              <a:buNone/>
            </a:pPr>
            <a:r>
              <a:rPr lang="en-US" sz="1400" b="0" dirty="0">
                <a:solidFill>
                  <a:schemeClr val="bg1"/>
                </a:solidFill>
              </a:rPr>
              <a:t>We strive to transform scientific </a:t>
            </a:r>
            <a:r>
              <a:rPr lang="en-US" sz="1400" b="0">
                <a:solidFill>
                  <a:schemeClr val="bg1"/>
                </a:solidFill>
              </a:rPr>
              <a:t>innovations i</a:t>
            </a:r>
            <a:r>
              <a:rPr lang="en-US" sz="1400" b="0" smtClean="0">
                <a:solidFill>
                  <a:schemeClr val="bg1"/>
                </a:solidFill>
              </a:rPr>
              <a:t>nto </a:t>
            </a:r>
            <a:r>
              <a:rPr lang="en-US" sz="1400" b="0" dirty="0">
                <a:solidFill>
                  <a:schemeClr val="bg1"/>
                </a:solidFill>
              </a:rPr>
              <a:t>therapeutic solutions that </a:t>
            </a:r>
            <a:r>
              <a:rPr lang="en-US" sz="1400" b="0">
                <a:solidFill>
                  <a:schemeClr val="bg1"/>
                </a:solidFill>
              </a:rPr>
              <a:t>make </a:t>
            </a:r>
            <a:r>
              <a:rPr lang="en-US" sz="1400" b="0" smtClean="0">
                <a:solidFill>
                  <a:schemeClr val="bg1"/>
                </a:solidFill>
              </a:rPr>
              <a:t>a </a:t>
            </a:r>
            <a:r>
              <a:rPr lang="en-US" sz="1400" b="0" dirty="0">
                <a:solidFill>
                  <a:schemeClr val="bg1"/>
                </a:solidFill>
              </a:rPr>
              <a:t>difference to your daily life wherever </a:t>
            </a:r>
            <a:br>
              <a:rPr lang="en-US" sz="1400" b="0" dirty="0">
                <a:solidFill>
                  <a:schemeClr val="bg1"/>
                </a:solidFill>
              </a:rPr>
            </a:br>
            <a:r>
              <a:rPr lang="en-US" sz="1400" b="0" dirty="0">
                <a:solidFill>
                  <a:schemeClr val="bg1"/>
                </a:solidFill>
              </a:rPr>
              <a:t>you live and enable you to enjoy a healthier life. </a:t>
            </a:r>
            <a:endParaRPr lang="fr-FR" sz="1400" b="0" dirty="0">
              <a:solidFill>
                <a:schemeClr val="bg1"/>
              </a:solidFill>
            </a:endParaRPr>
          </a:p>
        </p:txBody>
      </p:sp>
    </p:spTree>
    <p:extLst>
      <p:ext uri="{BB962C8B-B14F-4D97-AF65-F5344CB8AC3E}">
        <p14:creationId xmlns:p14="http://schemas.microsoft.com/office/powerpoint/2010/main" val="180744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p:cNvSpPr txBox="1"/>
          <p:nvPr/>
        </p:nvSpPr>
        <p:spPr>
          <a:xfrm>
            <a:off x="3602242" y="790179"/>
            <a:ext cx="5176313" cy="2577629"/>
          </a:xfrm>
          <a:prstGeom prst="rect">
            <a:avLst/>
          </a:prstGeom>
          <a:noFill/>
        </p:spPr>
        <p:txBody>
          <a:bodyPr wrap="square" lIns="0" tIns="0" rIns="0" bIns="0" rtlCol="0">
            <a:spAutoFit/>
          </a:bodyPr>
          <a:lstStyle/>
          <a:p>
            <a:pPr>
              <a:lnSpc>
                <a:spcPct val="150000"/>
              </a:lnSpc>
            </a:pPr>
            <a:r>
              <a:rPr lang="fr-FR" sz="900" b="1" smtClean="0"/>
              <a:t>Forward</a:t>
            </a:r>
            <a:r>
              <a:rPr lang="fr-FR" sz="900" b="1" dirty="0"/>
              <a:t>-</a:t>
            </a:r>
            <a:r>
              <a:rPr lang="fr-FR" sz="900" b="1" smtClean="0"/>
              <a:t>Looking </a:t>
            </a:r>
            <a:r>
              <a:rPr lang="fr-FR" sz="900" b="1" dirty="0" err="1"/>
              <a:t>Statements</a:t>
            </a:r>
            <a:endParaRPr lang="fr-FR" sz="900" dirty="0"/>
          </a:p>
          <a:p>
            <a:pPr algn="just"/>
            <a:r>
              <a:rPr lang="en-US" sz="700"/>
              <a:t>This document contains forward-looking statements as defined in the Private Securities Litigation Reform Act of 1995, as amended. Forward-looking statements are statements that are not historical facts. These statements include projections and estimates and their underlying assumptions, statements regarding plans, objectives, intentions and expectations with respect to future financial results, events, operations, services, product development and potential, and statements regarding future performance. Forward-looking statements are generally identified by the words “expects”, “anticipates”, “believes”, “intends”, “estimates”, “plans” and similar expressions. Although Sanofi’s management believes that the expectations reflected in such forward-looking statements are reasonable, investors are cautioned that forward-looking information and statements are subject to various risks and uncertainties, many of which are difficult to predict and generally beyond the control of Sanofi, that could cause actual results and developments to differ materially from those expressed in, or implied or projected by, the forward-looking information and statements. These risks and uncertainties include among other things, the uncertainties inherent in research and development, future clinical data and analysis, including post marketing, decisions by regulatory authorities, such as the FDA or the EMA, regarding whether and when to approve any drug, device or biological application that may be filed for any such product candidates as well as their decisions regarding labelling and other matters that could affect the availability or commercial potential of such product candidates, the absence of guarantee that the product candidates if approved will be commercially successful, the future approval and commercial success of therapeutic alternatives, Sanofi’s ability to benefit from external growth opportunities and/or obtain regulatory clearances, risks associated with intellectual property and any related pending or future litigation and the  ultimate outcome of such litigation,  trends in exchange rates and prevailing interest rates, volatile economic conditions, the impact of cost containment initiatives and subsequent changes thereto, the average number of shares outstanding as well as those discussed or identified in the public filings with the SEC and the AMF made by Sanofi, including those listed under “Risk Factors” and “Cautionary Statement Regarding Forward-Looking Statements” in Sanofi’s annual report on Form 20-F for the year ended December 31, 2016. Other than as required by applicable law, Sanofi does not undertake any obligation to update or revise any forward-looking information or statements.</a:t>
            </a:r>
            <a:endParaRPr lang="en-US" sz="700" dirty="0"/>
          </a:p>
        </p:txBody>
      </p:sp>
      <p:sp>
        <p:nvSpPr>
          <p:cNvPr id="12" name="Rectangle 11"/>
          <p:cNvSpPr/>
          <p:nvPr/>
        </p:nvSpPr>
        <p:spPr>
          <a:xfrm>
            <a:off x="367339" y="687070"/>
            <a:ext cx="3023562" cy="4016375"/>
          </a:xfrm>
          <a:prstGeom prst="rect">
            <a:avLst/>
          </a:prstGeom>
          <a:solidFill>
            <a:srgbClr val="525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contenu 2"/>
          <p:cNvSpPr>
            <a:spLocks noGrp="1"/>
          </p:cNvSpPr>
          <p:nvPr>
            <p:ph idx="13"/>
          </p:nvPr>
        </p:nvSpPr>
        <p:spPr>
          <a:xfrm>
            <a:off x="602770" y="821605"/>
            <a:ext cx="2427033" cy="2754600"/>
          </a:xfrm>
          <a:noFill/>
        </p:spPr>
        <p:txBody>
          <a:bodyPr wrap="square">
            <a:spAutoFit/>
          </a:bodyPr>
          <a:lstStyle/>
          <a:p>
            <a:pPr marL="0" indent="0">
              <a:lnSpc>
                <a:spcPct val="100000"/>
              </a:lnSpc>
              <a:spcBef>
                <a:spcPts val="1000"/>
              </a:spcBef>
              <a:buNone/>
            </a:pPr>
            <a:r>
              <a:rPr lang="fr-FR" sz="1100" dirty="0" err="1">
                <a:solidFill>
                  <a:schemeClr val="bg1"/>
                </a:solidFill>
              </a:rPr>
              <a:t>Recommendations</a:t>
            </a:r>
            <a:endParaRPr lang="fr-FR" sz="1100" dirty="0">
              <a:solidFill>
                <a:schemeClr val="bg1"/>
              </a:solidFill>
            </a:endParaRPr>
          </a:p>
          <a:p>
            <a:pPr marL="0" indent="0">
              <a:lnSpc>
                <a:spcPct val="100000"/>
              </a:lnSpc>
              <a:spcBef>
                <a:spcPts val="1000"/>
              </a:spcBef>
              <a:buNone/>
            </a:pPr>
            <a:r>
              <a:rPr lang="en-US" sz="1100" b="0" dirty="0">
                <a:solidFill>
                  <a:schemeClr val="bg1"/>
                </a:solidFill>
              </a:rPr>
              <a:t>This corporate presentation is available for all employees in the Sanofi </a:t>
            </a:r>
            <a:r>
              <a:rPr lang="en-US" sz="1100" b="0" dirty="0" smtClean="0">
                <a:solidFill>
                  <a:schemeClr val="bg1"/>
                </a:solidFill>
              </a:rPr>
              <a:t>Company. </a:t>
            </a:r>
            <a:r>
              <a:rPr lang="en-US" sz="1100" b="0" dirty="0">
                <a:solidFill>
                  <a:schemeClr val="bg1"/>
                </a:solidFill>
              </a:rPr>
              <a:t/>
            </a:r>
            <a:br>
              <a:rPr lang="en-US" sz="1100" b="0" dirty="0">
                <a:solidFill>
                  <a:schemeClr val="bg1"/>
                </a:solidFill>
              </a:rPr>
            </a:br>
            <a:r>
              <a:rPr lang="en-US" sz="1100" b="0" dirty="0">
                <a:solidFill>
                  <a:schemeClr val="bg1"/>
                </a:solidFill>
              </a:rPr>
              <a:t>It may be used internally or externally for presentations of the Group, either in whole or in part, as needed.</a:t>
            </a:r>
          </a:p>
          <a:p>
            <a:pPr marL="0" indent="0">
              <a:lnSpc>
                <a:spcPct val="100000"/>
              </a:lnSpc>
              <a:spcBef>
                <a:spcPts val="1000"/>
              </a:spcBef>
              <a:buNone/>
            </a:pPr>
            <a:r>
              <a:rPr lang="en-US" sz="1100" b="0" dirty="0">
                <a:solidFill>
                  <a:schemeClr val="bg1"/>
                </a:solidFill>
              </a:rPr>
              <a:t>The information is taken from </a:t>
            </a:r>
            <a:br>
              <a:rPr lang="en-US" sz="1100" b="0" dirty="0">
                <a:solidFill>
                  <a:schemeClr val="bg1"/>
                </a:solidFill>
              </a:rPr>
            </a:br>
            <a:r>
              <a:rPr lang="en-US" sz="1100" b="0" dirty="0">
                <a:solidFill>
                  <a:schemeClr val="bg1"/>
                </a:solidFill>
              </a:rPr>
              <a:t>Form </a:t>
            </a:r>
            <a:r>
              <a:rPr lang="en-US" sz="1100" b="0">
                <a:solidFill>
                  <a:schemeClr val="bg1"/>
                </a:solidFill>
              </a:rPr>
              <a:t>20-F </a:t>
            </a:r>
            <a:r>
              <a:rPr lang="en-US" sz="1100" b="0" smtClean="0">
                <a:solidFill>
                  <a:schemeClr val="bg1"/>
                </a:solidFill>
              </a:rPr>
              <a:t>2016, annual </a:t>
            </a:r>
            <a:r>
              <a:rPr lang="en-US" sz="1100" b="0">
                <a:solidFill>
                  <a:schemeClr val="bg1"/>
                </a:solidFill>
              </a:rPr>
              <a:t>results </a:t>
            </a:r>
            <a:r>
              <a:rPr lang="en-US" sz="1100" b="0" smtClean="0">
                <a:solidFill>
                  <a:schemeClr val="bg1"/>
                </a:solidFill>
              </a:rPr>
              <a:t>2016 </a:t>
            </a:r>
            <a:r>
              <a:rPr lang="en-US" sz="1100" b="0" dirty="0">
                <a:solidFill>
                  <a:schemeClr val="bg1"/>
                </a:solidFill>
              </a:rPr>
              <a:t>and press releases.</a:t>
            </a:r>
            <a:br>
              <a:rPr lang="en-US" sz="1100" b="0" dirty="0">
                <a:solidFill>
                  <a:schemeClr val="bg1"/>
                </a:solidFill>
              </a:rPr>
            </a:br>
            <a:endParaRPr lang="en-US" sz="1100" b="0" dirty="0">
              <a:solidFill>
                <a:schemeClr val="bg1"/>
              </a:solidFill>
            </a:endParaRPr>
          </a:p>
          <a:p>
            <a:pPr marL="0" indent="0">
              <a:lnSpc>
                <a:spcPct val="100000"/>
              </a:lnSpc>
              <a:spcBef>
                <a:spcPts val="1000"/>
              </a:spcBef>
              <a:buNone/>
            </a:pPr>
            <a:endParaRPr lang="en-US" sz="1100" b="0" dirty="0">
              <a:solidFill>
                <a:schemeClr val="bg1"/>
              </a:solidFill>
            </a:endParaRPr>
          </a:p>
          <a:p>
            <a:pPr marL="0" indent="0">
              <a:lnSpc>
                <a:spcPct val="100000"/>
              </a:lnSpc>
              <a:spcBef>
                <a:spcPts val="0"/>
              </a:spcBef>
              <a:buNone/>
            </a:pPr>
            <a:r>
              <a:rPr lang="en-US" sz="1100" b="0" dirty="0">
                <a:solidFill>
                  <a:schemeClr val="bg1"/>
                </a:solidFill>
              </a:rPr>
              <a:t>Further information </a:t>
            </a:r>
            <a:br>
              <a:rPr lang="en-US" sz="1100" b="0" dirty="0">
                <a:solidFill>
                  <a:schemeClr val="bg1"/>
                </a:solidFill>
              </a:rPr>
            </a:br>
            <a:r>
              <a:rPr lang="en-US" sz="1100" b="0" dirty="0">
                <a:solidFill>
                  <a:schemeClr val="bg1"/>
                </a:solidFill>
              </a:rPr>
              <a:t>is available on www.sanofi.com</a:t>
            </a:r>
            <a:endParaRPr lang="fr-FR" sz="1100" b="0" dirty="0">
              <a:solidFill>
                <a:schemeClr val="bg1"/>
              </a:solidFill>
            </a:endParaRPr>
          </a:p>
        </p:txBody>
      </p:sp>
      <p:sp>
        <p:nvSpPr>
          <p:cNvPr id="2" name="Espace réservé du numéro de diapositive 1"/>
          <p:cNvSpPr>
            <a:spLocks noGrp="1"/>
          </p:cNvSpPr>
          <p:nvPr>
            <p:ph type="sldNum" sz="quarter" idx="16"/>
          </p:nvPr>
        </p:nvSpPr>
        <p:spPr/>
        <p:txBody>
          <a:bodyPr/>
          <a:lstStyle/>
          <a:p>
            <a:fld id="{980E94A8-0648-D043-B8F7-3AFA110B04BE}" type="slidenum">
              <a:rPr lang="en-US" noProof="0" smtClean="0"/>
              <a:pPr/>
              <a:t>21</a:t>
            </a:fld>
            <a:endParaRPr lang="en-US" noProof="0" dirty="0"/>
          </a:p>
        </p:txBody>
      </p:sp>
      <p:sp>
        <p:nvSpPr>
          <p:cNvPr id="8"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
        <p:nvSpPr>
          <p:cNvPr id="10" name="ZoneTexte 7"/>
          <p:cNvSpPr txBox="1"/>
          <p:nvPr/>
        </p:nvSpPr>
        <p:spPr>
          <a:xfrm>
            <a:off x="3602242" y="3576205"/>
            <a:ext cx="5176313" cy="900246"/>
          </a:xfrm>
          <a:prstGeom prst="rect">
            <a:avLst/>
          </a:prstGeom>
          <a:noFill/>
        </p:spPr>
        <p:txBody>
          <a:bodyPr wrap="square" lIns="0" tIns="0" rIns="0" bIns="0" rtlCol="0">
            <a:spAutoFit/>
          </a:bodyP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r>
              <a:rPr lang="fr-FR" sz="650" smtClean="0"/>
              <a:t>Credits photos: cover: </a:t>
            </a:r>
            <a:r>
              <a:rPr lang="fr-FR" sz="650" dirty="0"/>
              <a:t>© PeopleImages.com / </a:t>
            </a:r>
            <a:r>
              <a:rPr lang="fr-FR" sz="650" dirty="0" err="1"/>
              <a:t>Ocean</a:t>
            </a:r>
            <a:r>
              <a:rPr lang="fr-FR" sz="650" dirty="0"/>
              <a:t> / </a:t>
            </a:r>
            <a:r>
              <a:rPr lang="fr-FR" sz="650" dirty="0" err="1"/>
              <a:t>Corbis</a:t>
            </a:r>
            <a:r>
              <a:rPr lang="fr-FR" sz="650" dirty="0"/>
              <a:t> - p.2 : © G. </a:t>
            </a:r>
            <a:r>
              <a:rPr lang="fr-FR" sz="650" dirty="0" err="1"/>
              <a:t>Blonsky</a:t>
            </a:r>
            <a:r>
              <a:rPr lang="fr-FR" sz="650" dirty="0"/>
              <a:t> / Capa </a:t>
            </a:r>
            <a:r>
              <a:rPr lang="fr-FR" sz="650" dirty="0" err="1"/>
              <a:t>Pictures</a:t>
            </a:r>
            <a:r>
              <a:rPr lang="fr-FR" sz="650" dirty="0"/>
              <a:t> </a:t>
            </a:r>
            <a:r>
              <a:rPr lang="fr-FR" sz="650"/>
              <a:t>- </a:t>
            </a:r>
            <a:r>
              <a:rPr lang="fr-FR" sz="650" smtClean="0"/>
              <a:t>p.3: </a:t>
            </a:r>
            <a:r>
              <a:rPr lang="fr-FR" sz="650" dirty="0"/>
              <a:t>© Patrick Allard / REA </a:t>
            </a:r>
            <a:r>
              <a:rPr lang="fr-FR" sz="650"/>
              <a:t>- </a:t>
            </a:r>
            <a:r>
              <a:rPr lang="fr-FR" sz="650" smtClean="0"/>
              <a:t>p.5: </a:t>
            </a:r>
            <a:r>
              <a:rPr lang="fr-FR" sz="650" dirty="0"/>
              <a:t>© Peter Stumpf / Capa </a:t>
            </a:r>
            <a:r>
              <a:rPr lang="fr-FR" sz="650" dirty="0" err="1"/>
              <a:t>Pictures</a:t>
            </a:r>
            <a:r>
              <a:rPr lang="fr-FR" sz="650" dirty="0"/>
              <a:t>, © </a:t>
            </a:r>
            <a:r>
              <a:rPr lang="fr-FR" sz="650" dirty="0" err="1"/>
              <a:t>Palani</a:t>
            </a:r>
            <a:r>
              <a:rPr lang="fr-FR" sz="650" dirty="0"/>
              <a:t> Mohan, © Pierre Olivier / Capa </a:t>
            </a:r>
            <a:r>
              <a:rPr lang="fr-FR" sz="650" dirty="0" err="1"/>
              <a:t>Pictures</a:t>
            </a:r>
            <a:r>
              <a:rPr lang="fr-FR" sz="650" dirty="0"/>
              <a:t>, © Chris </a:t>
            </a:r>
            <a:r>
              <a:rPr lang="fr-FR" sz="650" dirty="0" err="1"/>
              <a:t>Kirzeder</a:t>
            </a:r>
            <a:r>
              <a:rPr lang="fr-FR" sz="650" dirty="0"/>
              <a:t>, © N. </a:t>
            </a:r>
            <a:r>
              <a:rPr lang="fr-FR" sz="650" dirty="0" err="1"/>
              <a:t>Djama</a:t>
            </a:r>
            <a:r>
              <a:rPr lang="fr-FR" sz="650" dirty="0"/>
              <a:t> / Capa </a:t>
            </a:r>
            <a:r>
              <a:rPr lang="fr-FR" sz="650" dirty="0" err="1"/>
              <a:t>Pictures</a:t>
            </a:r>
            <a:r>
              <a:rPr lang="fr-FR" sz="650" dirty="0"/>
              <a:t>, © Pierre- Olivier / Capa </a:t>
            </a:r>
            <a:r>
              <a:rPr lang="fr-FR" sz="650" dirty="0" err="1"/>
              <a:t>Pictures</a:t>
            </a:r>
            <a:r>
              <a:rPr lang="fr-FR" sz="650" dirty="0"/>
              <a:t>, © Pierre Olivier / Capa </a:t>
            </a:r>
            <a:r>
              <a:rPr lang="fr-FR" sz="650" dirty="0" err="1"/>
              <a:t>Pictures</a:t>
            </a:r>
            <a:r>
              <a:rPr lang="fr-FR" sz="650" dirty="0"/>
              <a:t>, © Pierre Olivier / Capa </a:t>
            </a:r>
            <a:r>
              <a:rPr lang="fr-FR" sz="650" dirty="0" err="1"/>
              <a:t>Pictures</a:t>
            </a:r>
            <a:r>
              <a:rPr lang="fr-FR" sz="650" dirty="0"/>
              <a:t>, </a:t>
            </a:r>
            <a:r>
              <a:rPr lang="fr-FR" sz="650"/>
              <a:t>- </a:t>
            </a:r>
            <a:r>
              <a:rPr lang="fr-FR" sz="650" smtClean="0"/>
              <a:t>p.8: ©</a:t>
            </a:r>
            <a:r>
              <a:rPr lang="fr-FR" sz="650"/>
              <a:t> A. Wiseman / Capa Pictures, © Frédéric Belge / CAPA Pictures, © Sanofi Genzyme, © Sanofi Pasteur / Marizilda Cruppe, © Horsche / iStock </a:t>
            </a:r>
            <a:r>
              <a:rPr lang="fr-FR" sz="650" smtClean="0"/>
              <a:t>- p.9:  ©</a:t>
            </a:r>
            <a:r>
              <a:rPr lang="fr-FR" sz="650"/>
              <a:t> Cédric Arnold / Capa Pictures</a:t>
            </a:r>
            <a:r>
              <a:rPr lang="fr-FR" sz="650" smtClean="0"/>
              <a:t> - p.10: ©</a:t>
            </a:r>
            <a:r>
              <a:rPr lang="fr-FR" sz="650" dirty="0"/>
              <a:t> Cédric Arnold / Capa </a:t>
            </a:r>
            <a:r>
              <a:rPr lang="fr-FR" sz="650" dirty="0" err="1"/>
              <a:t>Pictures</a:t>
            </a:r>
            <a:r>
              <a:rPr lang="fr-FR" sz="650" dirty="0"/>
              <a:t> </a:t>
            </a:r>
            <a:r>
              <a:rPr lang="fr-FR" sz="650"/>
              <a:t>- </a:t>
            </a:r>
            <a:r>
              <a:rPr lang="fr-FR" sz="650" smtClean="0"/>
              <a:t>p.12: </a:t>
            </a:r>
            <a:r>
              <a:rPr lang="fr-FR" sz="650" dirty="0"/>
              <a:t>© Pierre Olivier / Capa </a:t>
            </a:r>
            <a:r>
              <a:rPr lang="fr-FR" sz="650" dirty="0" err="1"/>
              <a:t>Pictures</a:t>
            </a:r>
            <a:r>
              <a:rPr lang="fr-FR" sz="650" dirty="0"/>
              <a:t> </a:t>
            </a:r>
            <a:r>
              <a:rPr lang="fr-FR" sz="650"/>
              <a:t>- </a:t>
            </a:r>
            <a:r>
              <a:rPr lang="fr-FR" sz="650" smtClean="0"/>
              <a:t>p.13</a:t>
            </a:r>
            <a:r>
              <a:rPr lang="fr-FR" sz="650" dirty="0"/>
              <a:t> : © Pierre Olivier / Capa </a:t>
            </a:r>
            <a:r>
              <a:rPr lang="fr-FR" sz="650" dirty="0" err="1"/>
              <a:t>Pictures</a:t>
            </a:r>
            <a:r>
              <a:rPr lang="fr-FR" sz="650" dirty="0"/>
              <a:t> </a:t>
            </a:r>
            <a:r>
              <a:rPr lang="fr-FR" sz="650"/>
              <a:t>- </a:t>
            </a:r>
            <a:r>
              <a:rPr lang="fr-FR" sz="650" smtClean="0"/>
              <a:t>p.14: </a:t>
            </a:r>
            <a:r>
              <a:rPr lang="fr-FR" sz="650" dirty="0"/>
              <a:t>© François Terrier - Image Source / Getty Images </a:t>
            </a:r>
            <a:r>
              <a:rPr lang="fr-FR" sz="650"/>
              <a:t>- </a:t>
            </a:r>
            <a:r>
              <a:rPr lang="fr-FR" sz="650" smtClean="0"/>
              <a:t>p.15: </a:t>
            </a:r>
            <a:r>
              <a:rPr lang="fr-FR" sz="650" dirty="0"/>
              <a:t>©</a:t>
            </a:r>
            <a:r>
              <a:rPr lang="fr-FR" sz="650"/>
              <a:t> </a:t>
            </a:r>
            <a:r>
              <a:rPr lang="fr-FR" sz="650" smtClean="0"/>
              <a:t>Gilles Corre - p.16: </a:t>
            </a:r>
            <a:r>
              <a:rPr lang="fr-FR" sz="650" dirty="0"/>
              <a:t>© Pierre Olivier / Capa </a:t>
            </a:r>
            <a:r>
              <a:rPr lang="fr-FR" sz="650" err="1"/>
              <a:t>Pictures</a:t>
            </a:r>
            <a:r>
              <a:rPr lang="fr-FR" sz="650"/>
              <a:t> </a:t>
            </a:r>
            <a:r>
              <a:rPr lang="fr-FR" sz="650" smtClean="0"/>
              <a:t>- p.19: </a:t>
            </a:r>
            <a:r>
              <a:rPr lang="fr-FR" sz="650" dirty="0"/>
              <a:t>© Denis Félix, © Franck </a:t>
            </a:r>
            <a:r>
              <a:rPr lang="fr-FR" sz="650" dirty="0" err="1"/>
              <a:t>Parisot</a:t>
            </a:r>
            <a:r>
              <a:rPr lang="fr-FR" sz="650" dirty="0"/>
              <a:t>, © Gil </a:t>
            </a:r>
            <a:r>
              <a:rPr lang="fr-FR" sz="650" dirty="0" err="1"/>
              <a:t>LeFauconnier</a:t>
            </a:r>
            <a:r>
              <a:rPr lang="fr-FR" sz="650" dirty="0"/>
              <a:t>, © Romain </a:t>
            </a:r>
            <a:r>
              <a:rPr lang="fr-FR" sz="650" dirty="0" err="1"/>
              <a:t>Baltz</a:t>
            </a:r>
            <a:r>
              <a:rPr lang="fr-FR" sz="650" dirty="0"/>
              <a:t>, © Céline </a:t>
            </a:r>
            <a:r>
              <a:rPr lang="fr-FR" sz="650" dirty="0" err="1"/>
              <a:t>Clanet</a:t>
            </a:r>
            <a:r>
              <a:rPr lang="fr-FR" sz="650" dirty="0"/>
              <a:t> / </a:t>
            </a:r>
            <a:r>
              <a:rPr lang="fr-FR" sz="650" dirty="0" err="1"/>
              <a:t>Interlinks</a:t>
            </a:r>
            <a:r>
              <a:rPr lang="fr-FR" sz="650" dirty="0"/>
              <a:t> Image, © Alex </a:t>
            </a:r>
            <a:r>
              <a:rPr lang="fr-FR" sz="650" dirty="0" err="1"/>
              <a:t>Cretey</a:t>
            </a:r>
            <a:r>
              <a:rPr lang="fr-FR" sz="650" dirty="0"/>
              <a:t> </a:t>
            </a:r>
            <a:r>
              <a:rPr lang="fr-FR" sz="650" dirty="0" err="1"/>
              <a:t>Systerman</a:t>
            </a:r>
            <a:r>
              <a:rPr lang="fr-FR" sz="650" dirty="0"/>
              <a:t> / </a:t>
            </a:r>
            <a:r>
              <a:rPr lang="fr-FR" sz="650" dirty="0" err="1"/>
              <a:t>Interlinks</a:t>
            </a:r>
            <a:r>
              <a:rPr lang="fr-FR" sz="650" dirty="0"/>
              <a:t> Images, © Romain </a:t>
            </a:r>
            <a:r>
              <a:rPr lang="fr-FR" sz="650" dirty="0" err="1"/>
              <a:t>Baltz</a:t>
            </a:r>
            <a:r>
              <a:rPr lang="fr-FR" sz="650" dirty="0"/>
              <a:t>, © Marthe </a:t>
            </a:r>
            <a:r>
              <a:rPr lang="fr-FR" sz="650" dirty="0" err="1"/>
              <a:t>Lemelle</a:t>
            </a:r>
            <a:r>
              <a:rPr lang="fr-FR" sz="650" dirty="0"/>
              <a:t>, © Peter Allan / </a:t>
            </a:r>
            <a:r>
              <a:rPr lang="fr-FR" sz="650" dirty="0" err="1"/>
              <a:t>Interlinks</a:t>
            </a:r>
            <a:r>
              <a:rPr lang="fr-FR" sz="650" dirty="0"/>
              <a:t>, © Franck </a:t>
            </a:r>
            <a:r>
              <a:rPr lang="fr-FR" sz="650" dirty="0" err="1"/>
              <a:t>Parisot</a:t>
            </a:r>
            <a:r>
              <a:rPr lang="fr-FR" sz="650" dirty="0"/>
              <a:t>, © Peter Allan / </a:t>
            </a:r>
            <a:r>
              <a:rPr lang="fr-FR" sz="650" dirty="0" err="1"/>
              <a:t>Interlinks</a:t>
            </a:r>
            <a:r>
              <a:rPr lang="fr-FR" sz="650" dirty="0"/>
              <a:t>, © Franck </a:t>
            </a:r>
            <a:r>
              <a:rPr lang="fr-FR" sz="650" dirty="0" err="1"/>
              <a:t>Parisot</a:t>
            </a:r>
            <a:r>
              <a:rPr lang="fr-FR" sz="650" dirty="0"/>
              <a:t>, © Marthe </a:t>
            </a:r>
            <a:r>
              <a:rPr lang="fr-FR" sz="650" dirty="0" err="1"/>
              <a:t>Lemelle</a:t>
            </a:r>
            <a:r>
              <a:rPr lang="fr-FR" sz="650" dirty="0"/>
              <a:t> </a:t>
            </a:r>
            <a:r>
              <a:rPr lang="fr-FR" sz="650"/>
              <a:t>- </a:t>
            </a:r>
            <a:r>
              <a:rPr lang="fr-FR" sz="650" smtClean="0"/>
              <a:t>p.20: </a:t>
            </a:r>
            <a:r>
              <a:rPr lang="fr-FR" sz="650" dirty="0"/>
              <a:t>© Cultura RM / Laura </a:t>
            </a:r>
            <a:r>
              <a:rPr lang="fr-FR" sz="650" dirty="0" err="1"/>
              <a:t>Doss</a:t>
            </a:r>
            <a:r>
              <a:rPr lang="fr-FR" sz="650" dirty="0"/>
              <a:t> / Getty Images.</a:t>
            </a:r>
          </a:p>
        </p:txBody>
      </p:sp>
    </p:spTree>
    <p:extLst>
      <p:ext uri="{BB962C8B-B14F-4D97-AF65-F5344CB8AC3E}">
        <p14:creationId xmlns:p14="http://schemas.microsoft.com/office/powerpoint/2010/main" val="408531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txBox="1">
            <a:spLocks/>
          </p:cNvSpPr>
          <p:nvPr/>
        </p:nvSpPr>
        <p:spPr>
          <a:xfrm>
            <a:off x="3086105" y="1140776"/>
            <a:ext cx="5429249" cy="2077492"/>
          </a:xfrm>
          <a:prstGeom prst="rect">
            <a:avLst/>
          </a:prstGeom>
        </p:spPr>
        <p:txBody>
          <a:bodyPr lIns="0" tIns="0" rIns="0" bIns="0">
            <a:spAutoFit/>
          </a:bodyPr>
          <a:lstStyle>
            <a:lvl1pPr marL="139700" indent="-139700" algn="l" defTabSz="685800" rtl="0" eaLnBrk="1" latinLnBrk="0" hangingPunct="1">
              <a:lnSpc>
                <a:spcPct val="90000"/>
              </a:lnSpc>
              <a:spcBef>
                <a:spcPts val="1800"/>
              </a:spcBef>
              <a:buClr>
                <a:srgbClr val="CAAE7A"/>
              </a:buClr>
              <a:buFont typeface="Arial" charset="0"/>
              <a:buChar char="•"/>
              <a:tabLst/>
              <a:defRPr sz="2000" b="1" strike="noStrike" kern="1200" baseline="0">
                <a:solidFill>
                  <a:schemeClr val="tx2"/>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fr-FR" dirty="0" err="1">
                <a:solidFill>
                  <a:schemeClr val="bg1"/>
                </a:solidFill>
              </a:rPr>
              <a:t>Further</a:t>
            </a:r>
            <a:r>
              <a:rPr lang="fr-FR" dirty="0">
                <a:solidFill>
                  <a:schemeClr val="bg1"/>
                </a:solidFill>
              </a:rPr>
              <a:t> information:</a:t>
            </a:r>
            <a:br>
              <a:rPr lang="fr-FR" dirty="0">
                <a:solidFill>
                  <a:schemeClr val="bg1"/>
                </a:solidFill>
              </a:rPr>
            </a:br>
            <a:r>
              <a:rPr lang="fr-FR" dirty="0">
                <a:solidFill>
                  <a:schemeClr val="bg1"/>
                </a:solidFill>
              </a:rPr>
              <a:t>www.sanofi.com</a:t>
            </a:r>
          </a:p>
          <a:p>
            <a:pPr marL="0" indent="0">
              <a:lnSpc>
                <a:spcPct val="100000"/>
              </a:lnSpc>
              <a:buNone/>
            </a:pPr>
            <a:r>
              <a:rPr lang="fr-FR" dirty="0">
                <a:solidFill>
                  <a:schemeClr val="bg1"/>
                </a:solidFill>
              </a:rPr>
              <a:t>SANOFI</a:t>
            </a:r>
          </a:p>
          <a:p>
            <a:pPr marL="0" lvl="2" indent="0">
              <a:lnSpc>
                <a:spcPct val="100000"/>
              </a:lnSpc>
              <a:spcBef>
                <a:spcPts val="0"/>
              </a:spcBef>
              <a:buNone/>
            </a:pPr>
            <a:r>
              <a:rPr lang="fr-FR" dirty="0">
                <a:solidFill>
                  <a:schemeClr val="bg1"/>
                </a:solidFill>
              </a:rPr>
              <a:t>CORPORATE </a:t>
            </a:r>
            <a:r>
              <a:rPr lang="fr-FR" dirty="0" smtClean="0">
                <a:solidFill>
                  <a:schemeClr val="bg1"/>
                </a:solidFill>
              </a:rPr>
              <a:t>COMMUNICATIONS </a:t>
            </a:r>
            <a:endParaRPr lang="fr-FR" dirty="0">
              <a:solidFill>
                <a:schemeClr val="bg1"/>
              </a:solidFill>
            </a:endParaRPr>
          </a:p>
          <a:p>
            <a:pPr marL="0" lvl="2" indent="0">
              <a:lnSpc>
                <a:spcPct val="100000"/>
              </a:lnSpc>
              <a:spcBef>
                <a:spcPts val="0"/>
              </a:spcBef>
              <a:buNone/>
            </a:pPr>
            <a:r>
              <a:rPr lang="fr-FR" dirty="0">
                <a:solidFill>
                  <a:schemeClr val="bg1"/>
                </a:solidFill>
              </a:rPr>
              <a:t>54, rue La Boétie </a:t>
            </a:r>
          </a:p>
          <a:p>
            <a:pPr marL="0" lvl="2" indent="0">
              <a:lnSpc>
                <a:spcPct val="100000"/>
              </a:lnSpc>
              <a:spcBef>
                <a:spcPts val="0"/>
              </a:spcBef>
              <a:buNone/>
            </a:pPr>
            <a:r>
              <a:rPr lang="fr-FR" dirty="0">
                <a:solidFill>
                  <a:schemeClr val="bg1"/>
                </a:solidFill>
              </a:rPr>
              <a:t>75008 Paris, France</a:t>
            </a:r>
          </a:p>
          <a:p>
            <a:pPr marL="0" lvl="2" indent="0">
              <a:lnSpc>
                <a:spcPct val="100000"/>
              </a:lnSpc>
              <a:spcBef>
                <a:spcPts val="0"/>
              </a:spcBef>
              <a:buNone/>
            </a:pPr>
            <a:r>
              <a:rPr lang="fr-FR" dirty="0">
                <a:solidFill>
                  <a:schemeClr val="bg1"/>
                </a:solidFill>
              </a:rPr>
              <a:t>Tel. +33 (0)1 53 77 40 00</a:t>
            </a:r>
          </a:p>
        </p:txBody>
      </p:sp>
    </p:spTree>
    <p:extLst>
      <p:ext uri="{BB962C8B-B14F-4D97-AF65-F5344CB8AC3E}">
        <p14:creationId xmlns:p14="http://schemas.microsoft.com/office/powerpoint/2010/main" val="23697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000" y="273600"/>
            <a:ext cx="8418875" cy="387798"/>
          </a:xfrm>
        </p:spPr>
        <p:txBody>
          <a:bodyPr/>
          <a:lstStyle/>
          <a:p>
            <a:r>
              <a:rPr lang="en-US" dirty="0"/>
              <a:t>New levers are in our hands</a:t>
            </a:r>
          </a:p>
        </p:txBody>
      </p:sp>
      <p:sp>
        <p:nvSpPr>
          <p:cNvPr id="3" name="Espace réservé du contenu 2"/>
          <p:cNvSpPr>
            <a:spLocks noGrp="1"/>
          </p:cNvSpPr>
          <p:nvPr>
            <p:ph idx="13"/>
          </p:nvPr>
        </p:nvSpPr>
        <p:spPr>
          <a:xfrm>
            <a:off x="358774" y="1230780"/>
            <a:ext cx="3994151" cy="2668423"/>
          </a:xfrm>
        </p:spPr>
        <p:txBody>
          <a:bodyPr>
            <a:spAutoFit/>
          </a:bodyPr>
          <a:lstStyle/>
          <a:p>
            <a:pPr>
              <a:buClr>
                <a:schemeClr val="bg2"/>
              </a:buClr>
            </a:pPr>
            <a:r>
              <a:rPr lang="en-US" sz="1800" b="0" dirty="0">
                <a:solidFill>
                  <a:schemeClr val="tx1"/>
                </a:solidFill>
              </a:rPr>
              <a:t>Easier diagnosis </a:t>
            </a:r>
          </a:p>
          <a:p>
            <a:pPr>
              <a:buClr>
                <a:schemeClr val="bg2"/>
              </a:buClr>
            </a:pPr>
            <a:r>
              <a:rPr lang="en-US" sz="1800" b="0" dirty="0">
                <a:solidFill>
                  <a:schemeClr val="tx1"/>
                </a:solidFill>
              </a:rPr>
              <a:t>Better genomic understanding</a:t>
            </a:r>
          </a:p>
          <a:p>
            <a:pPr>
              <a:buClr>
                <a:schemeClr val="bg2"/>
              </a:buClr>
            </a:pPr>
            <a:r>
              <a:rPr lang="en-US" sz="1800" b="0" dirty="0">
                <a:solidFill>
                  <a:schemeClr val="tx1"/>
                </a:solidFill>
              </a:rPr>
              <a:t>Shift to prevention and better health management </a:t>
            </a:r>
          </a:p>
          <a:p>
            <a:pPr>
              <a:buClr>
                <a:schemeClr val="bg2"/>
              </a:buClr>
            </a:pPr>
            <a:r>
              <a:rPr lang="en-US" sz="1800" b="0" dirty="0">
                <a:solidFill>
                  <a:schemeClr val="tx1"/>
                </a:solidFill>
              </a:rPr>
              <a:t>Digital tools transforming health care</a:t>
            </a:r>
          </a:p>
          <a:p>
            <a:pPr>
              <a:buClr>
                <a:schemeClr val="bg2"/>
              </a:buClr>
            </a:pPr>
            <a:r>
              <a:rPr lang="en-US" sz="1800" b="0" dirty="0">
                <a:solidFill>
                  <a:schemeClr val="tx1"/>
                </a:solidFill>
              </a:rPr>
              <a:t>More proactive </a:t>
            </a:r>
            <a:r>
              <a:rPr lang="en-US" sz="1800" b="0">
                <a:solidFill>
                  <a:schemeClr val="tx1"/>
                </a:solidFill>
              </a:rPr>
              <a:t>patients in </a:t>
            </a:r>
            <a:r>
              <a:rPr lang="en-US" sz="1800" b="0" dirty="0">
                <a:solidFill>
                  <a:schemeClr val="tx1"/>
                </a:solidFill>
              </a:rPr>
              <a:t>managing their health conditions</a:t>
            </a:r>
          </a:p>
        </p:txBody>
      </p:sp>
      <p:pic>
        <p:nvPicPr>
          <p:cNvPr id="5" name="Imag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991143"/>
            <a:ext cx="4206555" cy="3445187"/>
          </a:xfrm>
          <a:prstGeom prst="rect">
            <a:avLst/>
          </a:prstGeom>
        </p:spPr>
      </p:pic>
      <p:sp>
        <p:nvSpPr>
          <p:cNvPr id="4" name="Espace réservé du numéro de diapositive 3"/>
          <p:cNvSpPr>
            <a:spLocks noGrp="1"/>
          </p:cNvSpPr>
          <p:nvPr>
            <p:ph type="sldNum" sz="quarter" idx="16"/>
          </p:nvPr>
        </p:nvSpPr>
        <p:spPr/>
        <p:txBody>
          <a:bodyPr/>
          <a:lstStyle/>
          <a:p>
            <a:fld id="{980E94A8-0648-D043-B8F7-3AFA110B04BE}" type="slidenum">
              <a:rPr lang="en-US" noProof="0" smtClean="0"/>
              <a:pPr/>
              <a:t>3</a:t>
            </a:fld>
            <a:endParaRPr lang="en-US" noProof="0" dirty="0"/>
          </a:p>
        </p:txBody>
      </p:sp>
      <p:sp>
        <p:nvSpPr>
          <p:cNvPr id="7"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7519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000" y="273601"/>
            <a:ext cx="8418875" cy="387798"/>
          </a:xfrm>
        </p:spPr>
        <p:txBody>
          <a:bodyPr/>
          <a:lstStyle/>
          <a:p>
            <a:r>
              <a:rPr lang="en-US" dirty="0"/>
              <a:t>Our answer: </a:t>
            </a:r>
            <a:r>
              <a:rPr lang="en-US" dirty="0" smtClean="0"/>
              <a:t>providing </a:t>
            </a:r>
            <a:r>
              <a:rPr lang="en-US" dirty="0"/>
              <a:t>you </a:t>
            </a:r>
            <a:r>
              <a:rPr lang="en-US" dirty="0" smtClean="0"/>
              <a:t>a </a:t>
            </a:r>
            <a:r>
              <a:rPr lang="en-US" dirty="0"/>
              <a:t>full continuum of care</a:t>
            </a:r>
          </a:p>
        </p:txBody>
      </p:sp>
      <p:sp>
        <p:nvSpPr>
          <p:cNvPr id="34" name="Ellipse 33"/>
          <p:cNvSpPr>
            <a:spLocks noChangeAspect="1"/>
          </p:cNvSpPr>
          <p:nvPr/>
        </p:nvSpPr>
        <p:spPr>
          <a:xfrm>
            <a:off x="4530379" y="1098583"/>
            <a:ext cx="1872000" cy="18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Ellipse 34"/>
          <p:cNvSpPr>
            <a:spLocks noChangeAspect="1"/>
          </p:cNvSpPr>
          <p:nvPr/>
        </p:nvSpPr>
        <p:spPr>
          <a:xfrm>
            <a:off x="3602929" y="2515614"/>
            <a:ext cx="1872000" cy="18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Ellipse 35"/>
          <p:cNvSpPr>
            <a:spLocks noChangeAspect="1"/>
          </p:cNvSpPr>
          <p:nvPr/>
        </p:nvSpPr>
        <p:spPr>
          <a:xfrm>
            <a:off x="2727842" y="1098583"/>
            <a:ext cx="1872000" cy="187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p:cNvSpPr/>
          <p:nvPr/>
        </p:nvSpPr>
        <p:spPr>
          <a:xfrm>
            <a:off x="3716076" y="1771034"/>
            <a:ext cx="1662275" cy="1662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Espace réservé du contenu 2"/>
          <p:cNvSpPr>
            <a:spLocks noGrp="1"/>
          </p:cNvSpPr>
          <p:nvPr>
            <p:ph idx="13"/>
          </p:nvPr>
        </p:nvSpPr>
        <p:spPr>
          <a:xfrm>
            <a:off x="3716078" y="2292377"/>
            <a:ext cx="1648047" cy="664797"/>
          </a:xfrm>
        </p:spPr>
        <p:txBody>
          <a:bodyPr>
            <a:spAutoFit/>
          </a:bodyPr>
          <a:lstStyle/>
          <a:p>
            <a:pPr marL="0" lvl="0" indent="0" algn="ctr">
              <a:buNone/>
            </a:pPr>
            <a:r>
              <a:rPr lang="fr-FR" sz="1600"/>
              <a:t>CARE </a:t>
            </a:r>
            <a:br>
              <a:rPr lang="fr-FR" sz="1600"/>
            </a:br>
            <a:r>
              <a:rPr lang="fr-FR" sz="1600"/>
              <a:t>CONTINUUM BY SANOFI</a:t>
            </a:r>
            <a:endParaRPr lang="fr-FR" sz="1600" dirty="0"/>
          </a:p>
        </p:txBody>
      </p:sp>
      <p:sp>
        <p:nvSpPr>
          <p:cNvPr id="44" name="Espace réservé du contenu 2"/>
          <p:cNvSpPr>
            <a:spLocks noGrp="1"/>
          </p:cNvSpPr>
          <p:nvPr>
            <p:ph idx="13"/>
          </p:nvPr>
        </p:nvSpPr>
        <p:spPr>
          <a:xfrm>
            <a:off x="5608555" y="3159165"/>
            <a:ext cx="1871647" cy="747897"/>
          </a:xfrm>
        </p:spPr>
        <p:txBody>
          <a:bodyPr>
            <a:spAutoFit/>
          </a:bodyPr>
          <a:lstStyle/>
          <a:p>
            <a:pPr marL="0" lvl="0" indent="0">
              <a:buNone/>
            </a:pPr>
            <a:r>
              <a:rPr lang="en-US" sz="1800" dirty="0">
                <a:solidFill>
                  <a:schemeClr val="accent1"/>
                </a:solidFill>
              </a:rPr>
              <a:t>Supporting </a:t>
            </a:r>
            <a:br>
              <a:rPr lang="en-US" sz="1800" dirty="0">
                <a:solidFill>
                  <a:schemeClr val="accent1"/>
                </a:solidFill>
              </a:rPr>
            </a:br>
            <a:r>
              <a:rPr lang="en-US" sz="1800" dirty="0">
                <a:solidFill>
                  <a:schemeClr val="accent1"/>
                </a:solidFill>
              </a:rPr>
              <a:t>you to live </a:t>
            </a:r>
            <a:br>
              <a:rPr lang="en-US" sz="1800" dirty="0">
                <a:solidFill>
                  <a:schemeClr val="accent1"/>
                </a:solidFill>
              </a:rPr>
            </a:br>
            <a:r>
              <a:rPr lang="en-US" sz="1800" dirty="0">
                <a:solidFill>
                  <a:schemeClr val="accent1"/>
                </a:solidFill>
              </a:rPr>
              <a:t>your life</a:t>
            </a:r>
          </a:p>
        </p:txBody>
      </p:sp>
      <p:sp>
        <p:nvSpPr>
          <p:cNvPr id="46" name="Espace réservé du contenu 2"/>
          <p:cNvSpPr>
            <a:spLocks noGrp="1"/>
          </p:cNvSpPr>
          <p:nvPr>
            <p:ph idx="13"/>
          </p:nvPr>
        </p:nvSpPr>
        <p:spPr>
          <a:xfrm>
            <a:off x="0" y="1388393"/>
            <a:ext cx="2587113" cy="1246495"/>
          </a:xfrm>
        </p:spPr>
        <p:txBody>
          <a:bodyPr wrap="square">
            <a:spAutoFit/>
          </a:bodyPr>
          <a:lstStyle/>
          <a:p>
            <a:pPr marL="0" lvl="0" indent="0" algn="r">
              <a:buNone/>
            </a:pPr>
            <a:r>
              <a:rPr lang="en-US" sz="1800" dirty="0"/>
              <a:t>Preventing </a:t>
            </a:r>
            <a:br>
              <a:rPr lang="en-US" sz="1800" dirty="0"/>
            </a:br>
            <a:r>
              <a:rPr lang="en-US" sz="1800" dirty="0"/>
              <a:t>diseases </a:t>
            </a:r>
            <a:br>
              <a:rPr lang="en-US" sz="1800" dirty="0"/>
            </a:br>
            <a:r>
              <a:rPr lang="en-US" sz="1800" dirty="0"/>
              <a:t>and reducing </a:t>
            </a:r>
            <a:br>
              <a:rPr lang="en-US" sz="1800" dirty="0"/>
            </a:br>
            <a:r>
              <a:rPr lang="en-US" sz="1800" dirty="0"/>
              <a:t>your health-related risks</a:t>
            </a:r>
          </a:p>
        </p:txBody>
      </p:sp>
      <p:sp>
        <p:nvSpPr>
          <p:cNvPr id="47" name="Espace réservé du contenu 2"/>
          <p:cNvSpPr>
            <a:spLocks noGrp="1"/>
          </p:cNvSpPr>
          <p:nvPr>
            <p:ph idx="13"/>
          </p:nvPr>
        </p:nvSpPr>
        <p:spPr>
          <a:xfrm>
            <a:off x="6544379" y="1388393"/>
            <a:ext cx="2234496" cy="1246495"/>
          </a:xfrm>
        </p:spPr>
        <p:txBody>
          <a:bodyPr wrap="square">
            <a:spAutoFit/>
          </a:bodyPr>
          <a:lstStyle/>
          <a:p>
            <a:pPr marL="0" lvl="0" indent="0">
              <a:buNone/>
            </a:pPr>
            <a:r>
              <a:rPr lang="en-US" sz="1800" dirty="0">
                <a:solidFill>
                  <a:schemeClr val="bg2"/>
                </a:solidFill>
              </a:rPr>
              <a:t>Delivering </a:t>
            </a:r>
            <a:br>
              <a:rPr lang="en-US" sz="1800" dirty="0">
                <a:solidFill>
                  <a:schemeClr val="bg2"/>
                </a:solidFill>
              </a:rPr>
            </a:br>
            <a:r>
              <a:rPr lang="en-US" sz="1800" dirty="0">
                <a:solidFill>
                  <a:schemeClr val="bg2"/>
                </a:solidFill>
              </a:rPr>
              <a:t>the best </a:t>
            </a:r>
            <a:br>
              <a:rPr lang="en-US" sz="1800" dirty="0">
                <a:solidFill>
                  <a:schemeClr val="bg2"/>
                </a:solidFill>
              </a:rPr>
            </a:br>
            <a:r>
              <a:rPr lang="en-US" sz="1800" dirty="0">
                <a:solidFill>
                  <a:schemeClr val="bg2"/>
                </a:solidFill>
              </a:rPr>
              <a:t>healthcare </a:t>
            </a:r>
            <a:br>
              <a:rPr lang="en-US" sz="1800" dirty="0">
                <a:solidFill>
                  <a:schemeClr val="bg2"/>
                </a:solidFill>
              </a:rPr>
            </a:br>
            <a:r>
              <a:rPr lang="en-US" sz="1800" dirty="0">
                <a:solidFill>
                  <a:schemeClr val="bg2"/>
                </a:solidFill>
              </a:rPr>
              <a:t>solutions to handle your disease</a:t>
            </a:r>
          </a:p>
        </p:txBody>
      </p:sp>
      <p:sp>
        <p:nvSpPr>
          <p:cNvPr id="48" name="Espace réservé du contenu 2"/>
          <p:cNvSpPr>
            <a:spLocks noGrp="1"/>
          </p:cNvSpPr>
          <p:nvPr>
            <p:ph idx="13"/>
          </p:nvPr>
        </p:nvSpPr>
        <p:spPr>
          <a:xfrm>
            <a:off x="2733868" y="1598662"/>
            <a:ext cx="1813345" cy="387040"/>
          </a:xfrm>
        </p:spPr>
        <p:txBody>
          <a:bodyPr/>
          <a:lstStyle/>
          <a:p>
            <a:pPr marL="0" lvl="0" indent="0" algn="ctr">
              <a:buNone/>
            </a:pPr>
            <a:r>
              <a:rPr lang="en-US" dirty="0">
                <a:solidFill>
                  <a:schemeClr val="bg1"/>
                </a:solidFill>
              </a:rPr>
              <a:t>PREVENT</a:t>
            </a:r>
            <a:endParaRPr lang="en-US" sz="1600" dirty="0">
              <a:solidFill>
                <a:schemeClr val="bg1"/>
              </a:solidFill>
            </a:endParaRPr>
          </a:p>
        </p:txBody>
      </p:sp>
      <p:sp>
        <p:nvSpPr>
          <p:cNvPr id="49" name="Espace réservé du contenu 2"/>
          <p:cNvSpPr>
            <a:spLocks noGrp="1"/>
          </p:cNvSpPr>
          <p:nvPr>
            <p:ph idx="13"/>
          </p:nvPr>
        </p:nvSpPr>
        <p:spPr>
          <a:xfrm>
            <a:off x="3588599" y="3552422"/>
            <a:ext cx="1867423" cy="387040"/>
          </a:xfrm>
        </p:spPr>
        <p:txBody>
          <a:bodyPr/>
          <a:lstStyle/>
          <a:p>
            <a:pPr marL="0" lvl="0" indent="0" algn="ctr">
              <a:buNone/>
            </a:pPr>
            <a:r>
              <a:rPr lang="en-US" dirty="0">
                <a:solidFill>
                  <a:schemeClr val="bg1"/>
                </a:solidFill>
              </a:rPr>
              <a:t>CARE</a:t>
            </a:r>
          </a:p>
        </p:txBody>
      </p:sp>
      <p:sp>
        <p:nvSpPr>
          <p:cNvPr id="50" name="Espace réservé du contenu 2"/>
          <p:cNvSpPr>
            <a:spLocks noGrp="1"/>
          </p:cNvSpPr>
          <p:nvPr>
            <p:ph idx="13"/>
          </p:nvPr>
        </p:nvSpPr>
        <p:spPr>
          <a:xfrm>
            <a:off x="4593373" y="1598662"/>
            <a:ext cx="1796250" cy="387040"/>
          </a:xfrm>
        </p:spPr>
        <p:txBody>
          <a:bodyPr/>
          <a:lstStyle/>
          <a:p>
            <a:pPr marL="0" lvl="0" indent="0" algn="ctr">
              <a:buNone/>
            </a:pPr>
            <a:r>
              <a:rPr lang="en-US" dirty="0">
                <a:solidFill>
                  <a:schemeClr val="bg1"/>
                </a:solidFill>
              </a:rPr>
              <a:t>TREAT</a:t>
            </a:r>
          </a:p>
        </p:txBody>
      </p:sp>
      <p:sp>
        <p:nvSpPr>
          <p:cNvPr id="3" name="Espace réservé du numéro de diapositive 2"/>
          <p:cNvSpPr>
            <a:spLocks noGrp="1"/>
          </p:cNvSpPr>
          <p:nvPr>
            <p:ph type="sldNum" sz="quarter" idx="16"/>
          </p:nvPr>
        </p:nvSpPr>
        <p:spPr/>
        <p:txBody>
          <a:bodyPr/>
          <a:lstStyle/>
          <a:p>
            <a:fld id="{980E94A8-0648-D043-B8F7-3AFA110B04BE}" type="slidenum">
              <a:rPr lang="en-US" noProof="0" smtClean="0"/>
              <a:pPr/>
              <a:t>4</a:t>
            </a:fld>
            <a:endParaRPr lang="en-US" noProof="0" dirty="0"/>
          </a:p>
        </p:txBody>
      </p:sp>
      <p:sp>
        <p:nvSpPr>
          <p:cNvPr id="16"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18595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24293" y="653902"/>
            <a:ext cx="8569842" cy="85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28" name="Image 2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140" y="2245459"/>
            <a:ext cx="2804400" cy="1227600"/>
          </a:xfrm>
          <a:prstGeom prst="rect">
            <a:avLst/>
          </a:prstGeom>
        </p:spPr>
      </p:pic>
      <p:pic>
        <p:nvPicPr>
          <p:cNvPr id="29" name="Image 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8139" y="3473058"/>
            <a:ext cx="2804400" cy="1227600"/>
          </a:xfrm>
          <a:prstGeom prst="rect">
            <a:avLst/>
          </a:prstGeom>
        </p:spPr>
      </p:pic>
      <p:pic>
        <p:nvPicPr>
          <p:cNvPr id="30" name="Image 2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62298" y="3473058"/>
            <a:ext cx="2804400" cy="1227600"/>
          </a:xfrm>
          <a:prstGeom prst="rect">
            <a:avLst/>
          </a:prstGeom>
        </p:spPr>
      </p:pic>
      <p:pic>
        <p:nvPicPr>
          <p:cNvPr id="31" name="Imag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62299" y="2245459"/>
            <a:ext cx="2804400" cy="1227600"/>
          </a:xfrm>
          <a:prstGeom prst="rect">
            <a:avLst/>
          </a:prstGeom>
        </p:spPr>
      </p:pic>
      <p:pic>
        <p:nvPicPr>
          <p:cNvPr id="32" name="Picture 2" descr="U:\KEY MESSAGES  - PRESENTATIONS\2016 corporate presentation\photos prevent treat care\V2\MS Dean australia\Pat_MS_Dean_Lem_2013_preview.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162300" y="1020026"/>
            <a:ext cx="2804400" cy="1227600"/>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3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66700" y="1020024"/>
            <a:ext cx="2812020" cy="1230935"/>
          </a:xfrm>
          <a:prstGeom prst="rect">
            <a:avLst/>
          </a:prstGeom>
          <a:ln>
            <a:noFill/>
          </a:ln>
        </p:spPr>
      </p:pic>
      <p:pic>
        <p:nvPicPr>
          <p:cNvPr id="34" name="Image 3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966699" y="2245459"/>
            <a:ext cx="2804157" cy="1227600"/>
          </a:xfrm>
          <a:prstGeom prst="rect">
            <a:avLst/>
          </a:prstGeom>
        </p:spPr>
      </p:pic>
      <p:pic>
        <p:nvPicPr>
          <p:cNvPr id="35" name="Picture 3" descr="U:\KEY MESSAGES  - PRESENTATIONS\2016 corporate presentation\photos prevent treat care\V2\mizutani douleur japon\Sanofi_Japan_Patient_preview.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966699" y="3473058"/>
            <a:ext cx="2804400" cy="12276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358775" y="2047458"/>
            <a:ext cx="1045701" cy="19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en-US" dirty="0">
              <a:solidFill>
                <a:srgbClr val="FFFFFF"/>
              </a:solidFill>
            </a:endParaRPr>
          </a:p>
        </p:txBody>
      </p:sp>
      <p:sp>
        <p:nvSpPr>
          <p:cNvPr id="37" name="Espace réservé du texte 7"/>
          <p:cNvSpPr txBox="1">
            <a:spLocks/>
          </p:cNvSpPr>
          <p:nvPr/>
        </p:nvSpPr>
        <p:spPr>
          <a:xfrm>
            <a:off x="474919" y="2081134"/>
            <a:ext cx="964063" cy="124650"/>
          </a:xfrm>
          <a:prstGeom prst="rect">
            <a:avLst/>
          </a:prstGeom>
        </p:spPr>
        <p:txBody>
          <a:bodyPr lIns="0" tIns="0" rIns="0" bIns="0">
            <a:spAutoFit/>
          </a:bodyPr>
          <a:lstStyle>
            <a:lvl1pPr marL="139700" indent="-139700" algn="l" defTabSz="685800" rtl="0" eaLnBrk="1" latinLnBrk="0" hangingPunct="1">
              <a:lnSpc>
                <a:spcPct val="90000"/>
              </a:lnSpc>
              <a:spcBef>
                <a:spcPts val="1800"/>
              </a:spcBef>
              <a:buClr>
                <a:schemeClr val="accent4"/>
              </a:buClr>
              <a:buFont typeface="Arial" charset="0"/>
              <a:buChar char="•"/>
              <a:tabLst/>
              <a:defRPr sz="2000" b="1" strike="noStrike" kern="1200" baseline="0">
                <a:solidFill>
                  <a:schemeClr val="tx2"/>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FBBA00"/>
              </a:buClr>
              <a:buFont typeface="Arial" charset="0"/>
              <a:buNone/>
            </a:pPr>
            <a:r>
              <a:rPr lang="en-US" sz="900" dirty="0">
                <a:solidFill>
                  <a:srgbClr val="FFFFFF"/>
                </a:solidFill>
              </a:rPr>
              <a:t>Claude, </a:t>
            </a:r>
            <a:r>
              <a:rPr lang="en-US" sz="900" b="0" dirty="0">
                <a:solidFill>
                  <a:srgbClr val="FFFFFF"/>
                </a:solidFill>
              </a:rPr>
              <a:t>Asthma</a:t>
            </a:r>
          </a:p>
        </p:txBody>
      </p:sp>
      <p:sp>
        <p:nvSpPr>
          <p:cNvPr id="38" name="Rectangle 37"/>
          <p:cNvSpPr/>
          <p:nvPr/>
        </p:nvSpPr>
        <p:spPr>
          <a:xfrm>
            <a:off x="3162540" y="2051426"/>
            <a:ext cx="1437208" cy="19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Espace réservé du texte 7"/>
          <p:cNvSpPr txBox="1">
            <a:spLocks/>
          </p:cNvSpPr>
          <p:nvPr/>
        </p:nvSpPr>
        <p:spPr>
          <a:xfrm>
            <a:off x="3278683" y="2085102"/>
            <a:ext cx="1373419" cy="12465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
                <a:srgbClr val="FBBA00"/>
              </a:buClr>
            </a:pPr>
            <a:r>
              <a:rPr lang="en-US" sz="900" b="1" i="0" dirty="0">
                <a:solidFill>
                  <a:schemeClr val="bg1"/>
                </a:solidFill>
              </a:rPr>
              <a:t>Dean, </a:t>
            </a:r>
            <a:r>
              <a:rPr lang="en-US" sz="900" i="0" dirty="0">
                <a:solidFill>
                  <a:schemeClr val="bg1"/>
                </a:solidFill>
              </a:rPr>
              <a:t>Multiple </a:t>
            </a:r>
            <a:r>
              <a:rPr lang="en-US" sz="900" i="0" dirty="0" smtClean="0">
                <a:solidFill>
                  <a:schemeClr val="bg1"/>
                </a:solidFill>
              </a:rPr>
              <a:t>sclerosis</a:t>
            </a:r>
            <a:endParaRPr lang="en-US" sz="900" i="0" dirty="0">
              <a:solidFill>
                <a:schemeClr val="bg1"/>
              </a:solidFill>
            </a:endParaRPr>
          </a:p>
        </p:txBody>
      </p:sp>
      <p:sp>
        <p:nvSpPr>
          <p:cNvPr id="40" name="Rectangle 39"/>
          <p:cNvSpPr/>
          <p:nvPr/>
        </p:nvSpPr>
        <p:spPr>
          <a:xfrm>
            <a:off x="5966700" y="2047458"/>
            <a:ext cx="780074" cy="19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Espace réservé du texte 7"/>
          <p:cNvSpPr txBox="1">
            <a:spLocks/>
          </p:cNvSpPr>
          <p:nvPr/>
        </p:nvSpPr>
        <p:spPr>
          <a:xfrm>
            <a:off x="6082843" y="2081134"/>
            <a:ext cx="1373419" cy="12465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
                <a:srgbClr val="FBBA00"/>
              </a:buClr>
            </a:pPr>
            <a:r>
              <a:rPr lang="en-US" sz="900" b="1" i="0" dirty="0" err="1">
                <a:solidFill>
                  <a:srgbClr val="FFFFFF"/>
                </a:solidFill>
              </a:rPr>
              <a:t>Magali</a:t>
            </a:r>
            <a:r>
              <a:rPr lang="en-US" sz="900" b="1" i="0" dirty="0">
                <a:solidFill>
                  <a:srgbClr val="FFFFFF"/>
                </a:solidFill>
              </a:rPr>
              <a:t>, </a:t>
            </a:r>
            <a:r>
              <a:rPr lang="en-US" sz="900" i="0" dirty="0">
                <a:solidFill>
                  <a:srgbClr val="FFFFFF"/>
                </a:solidFill>
              </a:rPr>
              <a:t>Flu</a:t>
            </a:r>
          </a:p>
        </p:txBody>
      </p:sp>
      <p:sp>
        <p:nvSpPr>
          <p:cNvPr id="42" name="Rectangle 41"/>
          <p:cNvSpPr/>
          <p:nvPr/>
        </p:nvSpPr>
        <p:spPr>
          <a:xfrm>
            <a:off x="358775" y="3279349"/>
            <a:ext cx="1742716" cy="19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 name="Espace réservé du texte 7"/>
          <p:cNvSpPr txBox="1">
            <a:spLocks/>
          </p:cNvSpPr>
          <p:nvPr/>
        </p:nvSpPr>
        <p:spPr>
          <a:xfrm>
            <a:off x="447387" y="3331668"/>
            <a:ext cx="1616220" cy="11080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lnSpc>
                <a:spcPct val="80000"/>
              </a:lnSpc>
              <a:buClr>
                <a:srgbClr val="FBBA00"/>
              </a:buClr>
            </a:pPr>
            <a:r>
              <a:rPr lang="en-US" sz="900" b="1" i="0" dirty="0">
                <a:solidFill>
                  <a:srgbClr val="FFFFFF"/>
                </a:solidFill>
              </a:rPr>
              <a:t>Gustavo, </a:t>
            </a:r>
            <a:r>
              <a:rPr lang="en-US" sz="900" i="0" dirty="0" err="1">
                <a:solidFill>
                  <a:srgbClr val="FFFFFF"/>
                </a:solidFill>
              </a:rPr>
              <a:t>Pompe</a:t>
            </a:r>
            <a:r>
              <a:rPr lang="en-US" sz="900" i="0" dirty="0">
                <a:solidFill>
                  <a:srgbClr val="FFFFFF"/>
                </a:solidFill>
              </a:rPr>
              <a:t> rare disease</a:t>
            </a:r>
          </a:p>
        </p:txBody>
      </p:sp>
      <p:sp>
        <p:nvSpPr>
          <p:cNvPr id="44" name="Rectangle 43"/>
          <p:cNvSpPr/>
          <p:nvPr/>
        </p:nvSpPr>
        <p:spPr>
          <a:xfrm>
            <a:off x="3162540" y="3279349"/>
            <a:ext cx="1256739" cy="19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Espace réservé du texte 7"/>
          <p:cNvSpPr txBox="1">
            <a:spLocks/>
          </p:cNvSpPr>
          <p:nvPr/>
        </p:nvSpPr>
        <p:spPr>
          <a:xfrm>
            <a:off x="3278685" y="3317818"/>
            <a:ext cx="1105648" cy="12465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
                <a:srgbClr val="FBBA00"/>
              </a:buClr>
            </a:pPr>
            <a:r>
              <a:rPr lang="en-US" sz="900" b="1" i="0" dirty="0" err="1">
                <a:solidFill>
                  <a:srgbClr val="FFFFFF"/>
                </a:solidFill>
              </a:rPr>
              <a:t>Abdelhadi</a:t>
            </a:r>
            <a:r>
              <a:rPr lang="en-US" sz="900" b="1" i="0" dirty="0">
                <a:solidFill>
                  <a:srgbClr val="FFFFFF"/>
                </a:solidFill>
              </a:rPr>
              <a:t>, </a:t>
            </a:r>
            <a:r>
              <a:rPr lang="en-US" sz="900" i="0" dirty="0">
                <a:solidFill>
                  <a:srgbClr val="FFFFFF"/>
                </a:solidFill>
              </a:rPr>
              <a:t>Diabetes</a:t>
            </a:r>
          </a:p>
        </p:txBody>
      </p:sp>
      <p:sp>
        <p:nvSpPr>
          <p:cNvPr id="46" name="Rectangle 45"/>
          <p:cNvSpPr/>
          <p:nvPr/>
        </p:nvSpPr>
        <p:spPr>
          <a:xfrm>
            <a:off x="5966456" y="3273043"/>
            <a:ext cx="2320294" cy="1992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7" name="Espace réservé du texte 7"/>
          <p:cNvSpPr txBox="1">
            <a:spLocks/>
          </p:cNvSpPr>
          <p:nvPr/>
        </p:nvSpPr>
        <p:spPr>
          <a:xfrm>
            <a:off x="6082600" y="3331668"/>
            <a:ext cx="2293050" cy="110800"/>
          </a:xfrm>
          <a:prstGeom prst="rect">
            <a:avLst/>
          </a:prstGeom>
        </p:spPr>
        <p:txBody>
          <a:bodyPr vert="horz" wrap="square"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lnSpc>
                <a:spcPct val="80000"/>
              </a:lnSpc>
              <a:buClr>
                <a:srgbClr val="FBBA00"/>
              </a:buClr>
            </a:pPr>
            <a:r>
              <a:rPr lang="en-US" sz="900" b="1" i="0" dirty="0">
                <a:solidFill>
                  <a:srgbClr val="FFFFFF"/>
                </a:solidFill>
              </a:rPr>
              <a:t>In the Philippines, </a:t>
            </a:r>
            <a:r>
              <a:rPr lang="en-US" sz="900" i="0" dirty="0">
                <a:solidFill>
                  <a:srgbClr val="FFFFFF"/>
                </a:solidFill>
              </a:rPr>
              <a:t>Dengue immunization</a:t>
            </a:r>
          </a:p>
        </p:txBody>
      </p:sp>
      <p:sp>
        <p:nvSpPr>
          <p:cNvPr id="48" name="Rectangle 47"/>
          <p:cNvSpPr/>
          <p:nvPr/>
        </p:nvSpPr>
        <p:spPr>
          <a:xfrm>
            <a:off x="358138" y="4502658"/>
            <a:ext cx="2143761" cy="1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Espace réservé du texte 7"/>
          <p:cNvSpPr txBox="1">
            <a:spLocks/>
          </p:cNvSpPr>
          <p:nvPr/>
        </p:nvSpPr>
        <p:spPr>
          <a:xfrm>
            <a:off x="447387" y="4559518"/>
            <a:ext cx="2547682" cy="110800"/>
          </a:xfrm>
          <a:prstGeom prst="rect">
            <a:avLst/>
          </a:prstGeom>
        </p:spPr>
        <p:txBody>
          <a:bodyPr vert="horz" wrap="square"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lnSpc>
                <a:spcPct val="80000"/>
              </a:lnSpc>
              <a:buClr>
                <a:srgbClr val="FBBA00"/>
              </a:buClr>
            </a:pPr>
            <a:r>
              <a:rPr lang="en-US" sz="900" b="1" i="0" dirty="0" err="1">
                <a:solidFill>
                  <a:srgbClr val="FFFFFF"/>
                </a:solidFill>
              </a:rPr>
              <a:t>Darcus</a:t>
            </a:r>
            <a:r>
              <a:rPr lang="en-US" sz="900" b="1" i="0" dirty="0">
                <a:solidFill>
                  <a:srgbClr val="FFFFFF"/>
                </a:solidFill>
              </a:rPr>
              <a:t> and </a:t>
            </a:r>
            <a:r>
              <a:rPr lang="en-US" sz="900" b="1" i="0" dirty="0" err="1">
                <a:solidFill>
                  <a:srgbClr val="FFFFFF"/>
                </a:solidFill>
              </a:rPr>
              <a:t>Vernee</a:t>
            </a:r>
            <a:r>
              <a:rPr lang="en-US" sz="900" b="1" i="0" dirty="0">
                <a:solidFill>
                  <a:srgbClr val="FFFFFF"/>
                </a:solidFill>
              </a:rPr>
              <a:t>, </a:t>
            </a:r>
            <a:r>
              <a:rPr lang="en-US" sz="900" i="0" dirty="0">
                <a:solidFill>
                  <a:srgbClr val="FFFFFF"/>
                </a:solidFill>
              </a:rPr>
              <a:t>High cholesterol</a:t>
            </a:r>
          </a:p>
        </p:txBody>
      </p:sp>
      <p:sp>
        <p:nvSpPr>
          <p:cNvPr id="50" name="Rectangle 49"/>
          <p:cNvSpPr/>
          <p:nvPr/>
        </p:nvSpPr>
        <p:spPr>
          <a:xfrm>
            <a:off x="3162540" y="4502658"/>
            <a:ext cx="1017610" cy="19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Espace réservé du texte 7"/>
          <p:cNvSpPr txBox="1">
            <a:spLocks/>
          </p:cNvSpPr>
          <p:nvPr/>
        </p:nvSpPr>
        <p:spPr>
          <a:xfrm>
            <a:off x="3278685" y="4545668"/>
            <a:ext cx="871757" cy="12465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
                <a:srgbClr val="FBBA00"/>
              </a:buClr>
            </a:pPr>
            <a:r>
              <a:rPr lang="en-US" sz="900" b="1" i="0" dirty="0">
                <a:solidFill>
                  <a:srgbClr val="FFFFFF"/>
                </a:solidFill>
              </a:rPr>
              <a:t>Gérard, </a:t>
            </a:r>
            <a:r>
              <a:rPr lang="en-US" sz="900" i="0" dirty="0">
                <a:solidFill>
                  <a:srgbClr val="FFFFFF"/>
                </a:solidFill>
              </a:rPr>
              <a:t>Cancer</a:t>
            </a:r>
          </a:p>
        </p:txBody>
      </p:sp>
      <p:sp>
        <p:nvSpPr>
          <p:cNvPr id="52" name="Rectangle 51"/>
          <p:cNvSpPr/>
          <p:nvPr/>
        </p:nvSpPr>
        <p:spPr>
          <a:xfrm>
            <a:off x="5966699" y="4502658"/>
            <a:ext cx="969854" cy="19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Espace réservé du texte 7"/>
          <p:cNvSpPr txBox="1">
            <a:spLocks/>
          </p:cNvSpPr>
          <p:nvPr/>
        </p:nvSpPr>
        <p:spPr>
          <a:xfrm>
            <a:off x="6082600" y="4545668"/>
            <a:ext cx="796986" cy="124650"/>
          </a:xfrm>
          <a:prstGeom prst="rect">
            <a:avLst/>
          </a:prstGeom>
        </p:spPr>
        <p:txBody>
          <a:bodyPr vert="horz" lIns="0" tIns="0" rIns="0" bIns="0" rtlCol="0">
            <a:spAutoFit/>
          </a:bodyPr>
          <a:lstStyle>
            <a:lvl1pPr marL="0" indent="0" algn="r" defTabSz="685800" rtl="0" eaLnBrk="1" latinLnBrk="0" hangingPunct="1">
              <a:lnSpc>
                <a:spcPct val="90000"/>
              </a:lnSpc>
              <a:spcBef>
                <a:spcPts val="1800"/>
              </a:spcBef>
              <a:buClr>
                <a:schemeClr val="accent4"/>
              </a:buClr>
              <a:buFont typeface="Arial" charset="0"/>
              <a:buNone/>
              <a:tabLst/>
              <a:defRPr sz="1400" b="0" i="1" strike="noStrike" kern="1200" baseline="0">
                <a:solidFill>
                  <a:schemeClr val="tx1"/>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
                <a:srgbClr val="FBBA00"/>
              </a:buClr>
            </a:pPr>
            <a:r>
              <a:rPr lang="en-US" sz="900" b="1" i="0" dirty="0" err="1">
                <a:solidFill>
                  <a:srgbClr val="FFFFFF"/>
                </a:solidFill>
              </a:rPr>
              <a:t>Mizutani</a:t>
            </a:r>
            <a:r>
              <a:rPr lang="en-US" sz="900" b="1" i="0" dirty="0">
                <a:solidFill>
                  <a:srgbClr val="FFFFFF"/>
                </a:solidFill>
              </a:rPr>
              <a:t>, </a:t>
            </a:r>
            <a:r>
              <a:rPr lang="en-US" sz="900" i="0" dirty="0">
                <a:solidFill>
                  <a:srgbClr val="FFFFFF"/>
                </a:solidFill>
              </a:rPr>
              <a:t>Pain</a:t>
            </a:r>
          </a:p>
        </p:txBody>
      </p:sp>
      <p:sp>
        <p:nvSpPr>
          <p:cNvPr id="2" name="Titre 1"/>
          <p:cNvSpPr>
            <a:spLocks noGrp="1"/>
          </p:cNvSpPr>
          <p:nvPr>
            <p:ph type="title"/>
          </p:nvPr>
        </p:nvSpPr>
        <p:spPr>
          <a:xfrm>
            <a:off x="358775" y="273600"/>
            <a:ext cx="8420100" cy="689420"/>
          </a:xfrm>
        </p:spPr>
        <p:txBody>
          <a:bodyPr anchor="t"/>
          <a:lstStyle/>
          <a:p>
            <a:pPr>
              <a:lnSpc>
                <a:spcPct val="80000"/>
              </a:lnSpc>
            </a:pPr>
            <a:r>
              <a:rPr lang="en-US" dirty="0"/>
              <a:t>From vaccines to medicines:</a:t>
            </a:r>
            <a:br>
              <a:rPr lang="en-US" dirty="0"/>
            </a:br>
            <a:r>
              <a:rPr lang="en-US" dirty="0" smtClean="0"/>
              <a:t>helping </a:t>
            </a:r>
            <a:r>
              <a:rPr lang="en-US" dirty="0"/>
              <a:t>you </a:t>
            </a:r>
            <a:r>
              <a:rPr lang="en-US" dirty="0" smtClean="0"/>
              <a:t>face </a:t>
            </a:r>
            <a:r>
              <a:rPr lang="en-US" dirty="0"/>
              <a:t>various health challenges</a:t>
            </a:r>
          </a:p>
        </p:txBody>
      </p:sp>
      <p:sp>
        <p:nvSpPr>
          <p:cNvPr id="3" name="Espace réservé du numéro de diapositive 2"/>
          <p:cNvSpPr>
            <a:spLocks noGrp="1"/>
          </p:cNvSpPr>
          <p:nvPr>
            <p:ph type="sldNum" sz="quarter" idx="16"/>
          </p:nvPr>
        </p:nvSpPr>
        <p:spPr/>
        <p:txBody>
          <a:bodyPr/>
          <a:lstStyle/>
          <a:p>
            <a:fld id="{980E94A8-0648-D043-B8F7-3AFA110B04BE}" type="slidenum">
              <a:rPr lang="en-US" noProof="0" smtClean="0"/>
              <a:pPr/>
              <a:t>5</a:t>
            </a:fld>
            <a:endParaRPr lang="en-US" noProof="0" dirty="0"/>
          </a:p>
        </p:txBody>
      </p:sp>
      <p:sp>
        <p:nvSpPr>
          <p:cNvPr id="54"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pic>
        <p:nvPicPr>
          <p:cNvPr id="4" name="Imag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917" y="1018316"/>
            <a:ext cx="2797383" cy="1232643"/>
          </a:xfrm>
          <a:prstGeom prst="rect">
            <a:avLst/>
          </a:prstGeom>
        </p:spPr>
      </p:pic>
      <p:sp>
        <p:nvSpPr>
          <p:cNvPr id="55" name="Rectangle 54"/>
          <p:cNvSpPr/>
          <p:nvPr/>
        </p:nvSpPr>
        <p:spPr>
          <a:xfrm>
            <a:off x="361662" y="2047458"/>
            <a:ext cx="1803400" cy="203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fr-FR" dirty="0">
              <a:solidFill>
                <a:srgbClr val="FFFFFF"/>
              </a:solidFill>
            </a:endParaRPr>
          </a:p>
        </p:txBody>
      </p:sp>
      <p:sp>
        <p:nvSpPr>
          <p:cNvPr id="56" name="Espace réservé du texte 7"/>
          <p:cNvSpPr txBox="1">
            <a:spLocks/>
          </p:cNvSpPr>
          <p:nvPr/>
        </p:nvSpPr>
        <p:spPr>
          <a:xfrm>
            <a:off x="447387" y="2090659"/>
            <a:ext cx="1687256" cy="124650"/>
          </a:xfrm>
          <a:prstGeom prst="rect">
            <a:avLst/>
          </a:prstGeom>
        </p:spPr>
        <p:txBody>
          <a:bodyPr wrap="square" lIns="0" tIns="0" rIns="0" bIns="0">
            <a:spAutoFit/>
          </a:bodyPr>
          <a:lstStyle>
            <a:lvl1pPr marL="139700" indent="-139700" algn="l" defTabSz="685800" rtl="0" eaLnBrk="1" latinLnBrk="0" hangingPunct="1">
              <a:lnSpc>
                <a:spcPct val="90000"/>
              </a:lnSpc>
              <a:spcBef>
                <a:spcPts val="1800"/>
              </a:spcBef>
              <a:buClr>
                <a:schemeClr val="accent4"/>
              </a:buClr>
              <a:buFont typeface="Arial" charset="0"/>
              <a:buChar char="•"/>
              <a:tabLst/>
              <a:defRPr sz="2000" b="1" strike="noStrike" kern="1200" baseline="0">
                <a:solidFill>
                  <a:schemeClr val="tx2"/>
                </a:solidFill>
                <a:latin typeface="+mn-lt"/>
                <a:ea typeface="+mn-ea"/>
                <a:cs typeface="+mn-cs"/>
              </a:defRPr>
            </a:lvl1pPr>
            <a:lvl2pPr marL="271463" indent="-136525" algn="l" defTabSz="685800" rtl="0" eaLnBrk="1" latinLnBrk="0" hangingPunct="1">
              <a:lnSpc>
                <a:spcPct val="90000"/>
              </a:lnSpc>
              <a:spcBef>
                <a:spcPts val="375"/>
              </a:spcBef>
              <a:buClr>
                <a:schemeClr val="bg2"/>
              </a:buClr>
              <a:buFont typeface="Arial" charset="0"/>
              <a:buChar char="•"/>
              <a:tabLst/>
              <a:defRPr sz="1800" kern="1200" baseline="0">
                <a:solidFill>
                  <a:schemeClr val="tx1"/>
                </a:solidFill>
                <a:latin typeface="+mn-lt"/>
                <a:ea typeface="+mn-ea"/>
                <a:cs typeface="+mn-cs"/>
              </a:defRPr>
            </a:lvl2pPr>
            <a:lvl3pPr marL="406400" indent="-134938" algn="l" defTabSz="685800" rtl="0" eaLnBrk="1" latinLnBrk="0" hangingPunct="1">
              <a:lnSpc>
                <a:spcPct val="90000"/>
              </a:lnSpc>
              <a:spcBef>
                <a:spcPts val="375"/>
              </a:spcBef>
              <a:buClr>
                <a:schemeClr val="bg2"/>
              </a:buClr>
              <a:buFont typeface="Arial" charset="0"/>
              <a:buChar char="•"/>
              <a:tabLst/>
              <a:defRPr sz="160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FBBA00"/>
              </a:buClr>
              <a:buFont typeface="Arial" charset="0"/>
              <a:buNone/>
            </a:pPr>
            <a:r>
              <a:rPr lang="fr-FR" sz="900" smtClean="0">
                <a:solidFill>
                  <a:srgbClr val="FFFFFF"/>
                </a:solidFill>
              </a:rPr>
              <a:t>Florence, </a:t>
            </a:r>
            <a:r>
              <a:rPr lang="fr-FR" sz="900" b="0" smtClean="0">
                <a:solidFill>
                  <a:srgbClr val="FFFFFF"/>
                </a:solidFill>
              </a:rPr>
              <a:t>Gaucher disease</a:t>
            </a:r>
            <a:endParaRPr lang="fr-FR" sz="900" b="0" dirty="0">
              <a:solidFill>
                <a:srgbClr val="FFFFFF"/>
              </a:solidFill>
            </a:endParaRPr>
          </a:p>
        </p:txBody>
      </p:sp>
    </p:spTree>
    <p:extLst>
      <p:ext uri="{BB962C8B-B14F-4D97-AF65-F5344CB8AC3E}">
        <p14:creationId xmlns:p14="http://schemas.microsoft.com/office/powerpoint/2010/main" val="180464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015257" y="680457"/>
            <a:ext cx="2764435" cy="4015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190011" y="680187"/>
            <a:ext cx="2829600" cy="40156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58773" y="680189"/>
            <a:ext cx="2833511" cy="40156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title"/>
          </p:nvPr>
        </p:nvSpPr>
        <p:spPr>
          <a:xfrm>
            <a:off x="358775" y="273600"/>
            <a:ext cx="8420100" cy="387798"/>
          </a:xfrm>
        </p:spPr>
        <p:txBody>
          <a:bodyPr/>
          <a:lstStyle/>
          <a:p>
            <a:r>
              <a:rPr lang="en-US" dirty="0" smtClean="0"/>
              <a:t>A commitment to your health</a:t>
            </a:r>
            <a:endParaRPr lang="en-US" dirty="0"/>
          </a:p>
        </p:txBody>
      </p:sp>
      <p:sp>
        <p:nvSpPr>
          <p:cNvPr id="15" name="Espace réservé du contenu 2"/>
          <p:cNvSpPr>
            <a:spLocks noGrp="1"/>
          </p:cNvSpPr>
          <p:nvPr>
            <p:ph idx="13"/>
          </p:nvPr>
        </p:nvSpPr>
        <p:spPr>
          <a:xfrm>
            <a:off x="3437320" y="910672"/>
            <a:ext cx="2383200" cy="1538883"/>
          </a:xfrm>
        </p:spPr>
        <p:txBody>
          <a:bodyPr wrap="square" numCol="1" spcCol="360000">
            <a:spAutoFit/>
          </a:bodyPr>
          <a:lstStyle/>
          <a:p>
            <a:pPr marL="0" indent="0">
              <a:lnSpc>
                <a:spcPct val="100000"/>
              </a:lnSpc>
              <a:spcBef>
                <a:spcPts val="0"/>
              </a:spcBef>
              <a:buNone/>
              <a:tabLst>
                <a:tab pos="6996113" algn="l"/>
              </a:tabLst>
            </a:pPr>
            <a:r>
              <a:rPr lang="en-US" sz="1600" dirty="0">
                <a:solidFill>
                  <a:schemeClr val="bg1"/>
                </a:solidFill>
              </a:rPr>
              <a:t>By your side, </a:t>
            </a:r>
            <a:r>
              <a:rPr lang="en-US" sz="1600">
                <a:solidFill>
                  <a:schemeClr val="bg1"/>
                </a:solidFill>
              </a:rPr>
              <a:t>everywhere in </a:t>
            </a:r>
            <a:r>
              <a:rPr lang="en-US" sz="1600" dirty="0">
                <a:solidFill>
                  <a:schemeClr val="bg1"/>
                </a:solidFill>
              </a:rPr>
              <a:t>the world, with health solutions </a:t>
            </a:r>
            <a:r>
              <a:rPr lang="en-US" sz="1600">
                <a:solidFill>
                  <a:schemeClr val="bg1"/>
                </a:solidFill>
              </a:rPr>
              <a:t>available in </a:t>
            </a:r>
            <a:endParaRPr lang="en-US" sz="1600" dirty="0">
              <a:solidFill>
                <a:schemeClr val="bg1"/>
              </a:solidFill>
            </a:endParaRPr>
          </a:p>
          <a:p>
            <a:pPr marL="0" indent="0">
              <a:lnSpc>
                <a:spcPct val="100000"/>
              </a:lnSpc>
              <a:spcBef>
                <a:spcPts val="0"/>
              </a:spcBef>
              <a:buNone/>
              <a:tabLst>
                <a:tab pos="6996113" algn="l"/>
              </a:tabLst>
            </a:pPr>
            <a:r>
              <a:rPr lang="en-US" sz="3600" dirty="0">
                <a:solidFill>
                  <a:schemeClr val="bg1"/>
                </a:solidFill>
              </a:rPr>
              <a:t>170</a:t>
            </a:r>
            <a:r>
              <a:rPr lang="en-US" dirty="0">
                <a:solidFill>
                  <a:schemeClr val="bg1"/>
                </a:solidFill>
              </a:rPr>
              <a:t> </a:t>
            </a:r>
            <a:r>
              <a:rPr lang="en-US" sz="1600" dirty="0">
                <a:solidFill>
                  <a:schemeClr val="bg1"/>
                </a:solidFill>
              </a:rPr>
              <a:t>countries</a:t>
            </a:r>
            <a:endParaRPr lang="en-US" sz="1500" dirty="0">
              <a:solidFill>
                <a:schemeClr val="bg1"/>
              </a:solidFill>
            </a:endParaRPr>
          </a:p>
        </p:txBody>
      </p:sp>
      <p:sp>
        <p:nvSpPr>
          <p:cNvPr id="4" name="Espace réservé du numéro de diapositive 3"/>
          <p:cNvSpPr>
            <a:spLocks noGrp="1"/>
          </p:cNvSpPr>
          <p:nvPr>
            <p:ph type="sldNum" sz="quarter" idx="16"/>
          </p:nvPr>
        </p:nvSpPr>
        <p:spPr/>
        <p:txBody>
          <a:bodyPr/>
          <a:lstStyle/>
          <a:p>
            <a:fld id="{980E94A8-0648-D043-B8F7-3AFA110B04BE}" type="slidenum">
              <a:rPr lang="en-US" noProof="0" smtClean="0"/>
              <a:pPr/>
              <a:t>6</a:t>
            </a:fld>
            <a:endParaRPr lang="en-US" noProof="0" dirty="0"/>
          </a:p>
        </p:txBody>
      </p:sp>
      <p:sp>
        <p:nvSpPr>
          <p:cNvPr id="11" name="Espace réservé du contenu 2"/>
          <p:cNvSpPr>
            <a:spLocks noGrp="1"/>
          </p:cNvSpPr>
          <p:nvPr>
            <p:ph idx="13"/>
          </p:nvPr>
        </p:nvSpPr>
        <p:spPr>
          <a:xfrm>
            <a:off x="6276173" y="910672"/>
            <a:ext cx="2457761" cy="3393750"/>
          </a:xfrm>
        </p:spPr>
        <p:txBody>
          <a:bodyPr wrap="square" numCol="1" spcCol="360000">
            <a:spAutoFit/>
          </a:bodyPr>
          <a:lstStyle/>
          <a:p>
            <a:pPr marL="0" indent="0">
              <a:lnSpc>
                <a:spcPct val="100000"/>
              </a:lnSpc>
              <a:buNone/>
              <a:tabLst>
                <a:tab pos="6996113" algn="l"/>
              </a:tabLst>
            </a:pPr>
            <a:r>
              <a:rPr lang="fr-FR" sz="1600" smtClean="0">
                <a:solidFill>
                  <a:schemeClr val="bg1"/>
                </a:solidFill>
              </a:rPr>
              <a:t>Our key therapeutic areas:</a:t>
            </a:r>
            <a:endParaRPr lang="fr-FR" sz="1600" b="0" dirty="0">
              <a:solidFill>
                <a:schemeClr val="bg1"/>
              </a:solidFill>
            </a:endParaRPr>
          </a:p>
          <a:p>
            <a:pPr>
              <a:lnSpc>
                <a:spcPct val="150000"/>
              </a:lnSpc>
              <a:spcBef>
                <a:spcPts val="600"/>
              </a:spcBef>
              <a:buClr>
                <a:schemeClr val="bg1"/>
              </a:buClr>
            </a:pPr>
            <a:r>
              <a:rPr lang="fr-FR" sz="1600" b="0" smtClean="0">
                <a:solidFill>
                  <a:schemeClr val="bg1"/>
                </a:solidFill>
              </a:rPr>
              <a:t>Diabetes</a:t>
            </a:r>
          </a:p>
          <a:p>
            <a:pPr marL="0" indent="0">
              <a:lnSpc>
                <a:spcPct val="100000"/>
              </a:lnSpc>
              <a:spcBef>
                <a:spcPts val="0"/>
              </a:spcBef>
              <a:buClr>
                <a:schemeClr val="bg1"/>
              </a:buClr>
              <a:buNone/>
            </a:pPr>
            <a:r>
              <a:rPr lang="fr-FR" sz="1600" b="0">
                <a:solidFill>
                  <a:schemeClr val="bg1"/>
                </a:solidFill>
              </a:rPr>
              <a:t> </a:t>
            </a:r>
            <a:r>
              <a:rPr lang="fr-FR" sz="1600" b="0" smtClean="0">
                <a:solidFill>
                  <a:schemeClr val="bg1"/>
                </a:solidFill>
              </a:rPr>
              <a:t> &amp;</a:t>
            </a:r>
            <a:r>
              <a:rPr lang="fr-FR" sz="1600" b="0">
                <a:solidFill>
                  <a:schemeClr val="bg1"/>
                </a:solidFill>
              </a:rPr>
              <a:t> </a:t>
            </a:r>
            <a:r>
              <a:rPr lang="fr-FR" sz="1600" b="0" smtClean="0">
                <a:solidFill>
                  <a:schemeClr val="bg1"/>
                </a:solidFill>
              </a:rPr>
              <a:t>Cardiovascular</a:t>
            </a:r>
            <a:endParaRPr lang="fr-FR" sz="1600" b="0" dirty="0">
              <a:solidFill>
                <a:schemeClr val="bg1"/>
              </a:solidFill>
            </a:endParaRPr>
          </a:p>
          <a:p>
            <a:pPr>
              <a:lnSpc>
                <a:spcPct val="150000"/>
              </a:lnSpc>
              <a:spcBef>
                <a:spcPts val="600"/>
              </a:spcBef>
              <a:buClr>
                <a:schemeClr val="bg1"/>
              </a:buClr>
            </a:pPr>
            <a:r>
              <a:rPr lang="fr-FR" sz="1600" b="0" smtClean="0">
                <a:solidFill>
                  <a:schemeClr val="bg1"/>
                </a:solidFill>
              </a:rPr>
              <a:t>Consumer healthcare</a:t>
            </a:r>
            <a:endParaRPr lang="fr-FR" sz="1600" b="0" dirty="0">
              <a:solidFill>
                <a:schemeClr val="bg1"/>
              </a:solidFill>
            </a:endParaRPr>
          </a:p>
          <a:p>
            <a:pPr>
              <a:lnSpc>
                <a:spcPct val="150000"/>
              </a:lnSpc>
              <a:spcBef>
                <a:spcPts val="600"/>
              </a:spcBef>
              <a:buClr>
                <a:schemeClr val="bg1"/>
              </a:buClr>
            </a:pPr>
            <a:r>
              <a:rPr lang="fr-FR" sz="1600" b="0" smtClean="0">
                <a:solidFill>
                  <a:schemeClr val="bg1"/>
                </a:solidFill>
              </a:rPr>
              <a:t>Specialty Care</a:t>
            </a:r>
          </a:p>
          <a:p>
            <a:pPr marL="361950" lvl="1" indent="-95250">
              <a:spcBef>
                <a:spcPts val="400"/>
              </a:spcBef>
              <a:buClr>
                <a:schemeClr val="bg1"/>
              </a:buClr>
            </a:pPr>
            <a:r>
              <a:rPr lang="fr-FR" sz="1200" smtClean="0">
                <a:solidFill>
                  <a:schemeClr val="bg1"/>
                </a:solidFill>
              </a:rPr>
              <a:t> Rare diseases</a:t>
            </a:r>
            <a:endParaRPr lang="fr-FR" sz="1200" b="0" smtClean="0">
              <a:solidFill>
                <a:schemeClr val="bg1"/>
              </a:solidFill>
            </a:endParaRPr>
          </a:p>
          <a:p>
            <a:pPr marL="361950" lvl="1" indent="-95250">
              <a:spcBef>
                <a:spcPts val="400"/>
              </a:spcBef>
              <a:buClr>
                <a:schemeClr val="bg1"/>
              </a:buClr>
            </a:pPr>
            <a:r>
              <a:rPr lang="fr-FR" sz="1200" b="0" smtClean="0">
                <a:solidFill>
                  <a:schemeClr val="bg1"/>
                </a:solidFill>
              </a:rPr>
              <a:t> Multiple sclerosis</a:t>
            </a:r>
          </a:p>
          <a:p>
            <a:pPr marL="361950" lvl="1" indent="-95250">
              <a:spcBef>
                <a:spcPts val="400"/>
              </a:spcBef>
              <a:buClr>
                <a:schemeClr val="bg1"/>
              </a:buClr>
            </a:pPr>
            <a:r>
              <a:rPr lang="fr-FR" sz="1200" b="0" smtClean="0">
                <a:solidFill>
                  <a:schemeClr val="bg1"/>
                </a:solidFill>
              </a:rPr>
              <a:t> Oncology</a:t>
            </a:r>
          </a:p>
          <a:p>
            <a:pPr marL="361950" lvl="1" indent="-95250">
              <a:spcBef>
                <a:spcPts val="400"/>
              </a:spcBef>
              <a:buClr>
                <a:schemeClr val="bg1"/>
              </a:buClr>
            </a:pPr>
            <a:r>
              <a:rPr lang="fr-FR" sz="1200" b="0" smtClean="0">
                <a:solidFill>
                  <a:schemeClr val="bg1"/>
                </a:solidFill>
              </a:rPr>
              <a:t> Immunology</a:t>
            </a:r>
          </a:p>
          <a:p>
            <a:pPr>
              <a:lnSpc>
                <a:spcPct val="150000"/>
              </a:lnSpc>
              <a:spcBef>
                <a:spcPts val="600"/>
              </a:spcBef>
              <a:buClr>
                <a:schemeClr val="bg1"/>
              </a:buClr>
            </a:pPr>
            <a:r>
              <a:rPr lang="fr-FR" sz="1600" b="0" smtClean="0">
                <a:solidFill>
                  <a:schemeClr val="bg1"/>
                </a:solidFill>
              </a:rPr>
              <a:t>Vaccines</a:t>
            </a:r>
            <a:endParaRPr lang="fr-FR" sz="1600" b="0" dirty="0">
              <a:solidFill>
                <a:schemeClr val="bg1"/>
              </a:solidFill>
            </a:endParaRPr>
          </a:p>
        </p:txBody>
      </p:sp>
      <p:sp>
        <p:nvSpPr>
          <p:cNvPr id="13"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
        <p:nvSpPr>
          <p:cNvPr id="14" name="Espace réservé du contenu 2"/>
          <p:cNvSpPr>
            <a:spLocks noGrp="1"/>
          </p:cNvSpPr>
          <p:nvPr>
            <p:ph idx="13"/>
          </p:nvPr>
        </p:nvSpPr>
        <p:spPr>
          <a:xfrm>
            <a:off x="466167" y="891882"/>
            <a:ext cx="2666693" cy="3288080"/>
          </a:xfrm>
        </p:spPr>
        <p:txBody>
          <a:bodyPr wrap="square" numCol="1" spcCol="360000">
            <a:spAutoFit/>
          </a:bodyPr>
          <a:lstStyle/>
          <a:p>
            <a:pPr marL="0" indent="0">
              <a:lnSpc>
                <a:spcPct val="100000"/>
              </a:lnSpc>
              <a:buNone/>
              <a:tabLst>
                <a:tab pos="6996113" algn="l"/>
              </a:tabLst>
            </a:pPr>
            <a:r>
              <a:rPr lang="fr-FR" sz="1600" smtClean="0">
                <a:solidFill>
                  <a:schemeClr val="bg1"/>
                </a:solidFill>
              </a:rPr>
              <a:t>Sanofi</a:t>
            </a:r>
            <a:r>
              <a:rPr lang="fr-FR" sz="1600">
                <a:solidFill>
                  <a:schemeClr val="bg1"/>
                </a:solidFill>
              </a:rPr>
              <a:t>, a </a:t>
            </a:r>
            <a:r>
              <a:rPr lang="fr-FR" sz="1600" smtClean="0">
                <a:solidFill>
                  <a:schemeClr val="bg1"/>
                </a:solidFill>
              </a:rPr>
              <a:t>global healthcare </a:t>
            </a:r>
            <a:r>
              <a:rPr lang="fr-FR" sz="1600">
                <a:solidFill>
                  <a:schemeClr val="bg1"/>
                </a:solidFill>
              </a:rPr>
              <a:t>company, </a:t>
            </a:r>
            <a:r>
              <a:rPr lang="en-US" sz="1600" smtClean="0">
                <a:solidFill>
                  <a:schemeClr val="bg1"/>
                </a:solidFill>
              </a:rPr>
              <a:t>committed </a:t>
            </a:r>
            <a:r>
              <a:rPr lang="en-US" sz="1600">
                <a:solidFill>
                  <a:schemeClr val="bg1"/>
                </a:solidFill>
              </a:rPr>
              <a:t/>
            </a:r>
            <a:br>
              <a:rPr lang="en-US" sz="1600">
                <a:solidFill>
                  <a:schemeClr val="bg1"/>
                </a:solidFill>
              </a:rPr>
            </a:br>
            <a:r>
              <a:rPr lang="en-US" sz="1600">
                <a:solidFill>
                  <a:schemeClr val="bg1"/>
                </a:solidFill>
              </a:rPr>
              <a:t>to preventing diseases and treating every person across the globe</a:t>
            </a:r>
            <a:r>
              <a:rPr lang="fr-FR" sz="1600" smtClean="0">
                <a:solidFill>
                  <a:schemeClr val="bg1"/>
                </a:solidFill>
              </a:rPr>
              <a:t>. </a:t>
            </a:r>
            <a:endParaRPr lang="fr-FR" sz="1600" dirty="0">
              <a:solidFill>
                <a:schemeClr val="bg1"/>
              </a:solidFill>
            </a:endParaRPr>
          </a:p>
          <a:p>
            <a:pPr marL="0" indent="0">
              <a:lnSpc>
                <a:spcPct val="100000"/>
              </a:lnSpc>
              <a:spcBef>
                <a:spcPts val="1400"/>
              </a:spcBef>
              <a:buNone/>
              <a:tabLst>
                <a:tab pos="6996113" algn="l"/>
              </a:tabLst>
            </a:pPr>
            <a:r>
              <a:rPr lang="fr-FR" sz="1600" smtClean="0">
                <a:solidFill>
                  <a:schemeClr val="bg1"/>
                </a:solidFill>
              </a:rPr>
              <a:t>More than</a:t>
            </a:r>
          </a:p>
          <a:p>
            <a:pPr marL="0" indent="0">
              <a:lnSpc>
                <a:spcPct val="100000"/>
              </a:lnSpc>
              <a:spcBef>
                <a:spcPts val="0"/>
              </a:spcBef>
              <a:buNone/>
              <a:tabLst>
                <a:tab pos="6996113" algn="l"/>
              </a:tabLst>
            </a:pPr>
            <a:r>
              <a:rPr lang="fr-FR" sz="3600" smtClean="0">
                <a:solidFill>
                  <a:schemeClr val="bg1"/>
                </a:solidFill>
              </a:rPr>
              <a:t>100,000</a:t>
            </a:r>
            <a:endParaRPr lang="fr-FR" sz="1300" b="0" dirty="0">
              <a:solidFill>
                <a:schemeClr val="bg1"/>
              </a:solidFill>
            </a:endParaRPr>
          </a:p>
          <a:p>
            <a:pPr marL="0" indent="0">
              <a:lnSpc>
                <a:spcPct val="100000"/>
              </a:lnSpc>
              <a:spcBef>
                <a:spcPts val="0"/>
              </a:spcBef>
              <a:buNone/>
              <a:tabLst>
                <a:tab pos="6996113" algn="l"/>
              </a:tabLst>
            </a:pPr>
            <a:r>
              <a:rPr lang="fr-FR" sz="1600" smtClean="0">
                <a:solidFill>
                  <a:schemeClr val="bg1"/>
                </a:solidFill>
              </a:rPr>
              <a:t>employees</a:t>
            </a:r>
            <a:endParaRPr lang="fr-FR" sz="1600" dirty="0">
              <a:solidFill>
                <a:schemeClr val="bg1"/>
              </a:solidFill>
            </a:endParaRPr>
          </a:p>
          <a:p>
            <a:pPr marL="0" indent="0">
              <a:lnSpc>
                <a:spcPct val="100000"/>
              </a:lnSpc>
              <a:spcBef>
                <a:spcPts val="0"/>
              </a:spcBef>
              <a:buNone/>
              <a:tabLst>
                <a:tab pos="6996113" algn="l"/>
              </a:tabLst>
            </a:pPr>
            <a:endParaRPr lang="fr-FR" sz="600" b="0" smtClean="0">
              <a:solidFill>
                <a:schemeClr val="bg1"/>
              </a:solidFill>
            </a:endParaRPr>
          </a:p>
          <a:p>
            <a:pPr marL="0" indent="0">
              <a:lnSpc>
                <a:spcPct val="100000"/>
              </a:lnSpc>
              <a:spcBef>
                <a:spcPts val="0"/>
              </a:spcBef>
              <a:buNone/>
              <a:tabLst>
                <a:tab pos="6996113" algn="l"/>
              </a:tabLst>
            </a:pPr>
            <a:r>
              <a:rPr lang="en-US" sz="1600" b="0" smtClean="0">
                <a:solidFill>
                  <a:schemeClr val="bg1"/>
                </a:solidFill>
              </a:rPr>
              <a:t>dedicated </a:t>
            </a:r>
            <a:r>
              <a:rPr lang="en-US" sz="1600" b="0">
                <a:solidFill>
                  <a:schemeClr val="bg1"/>
                </a:solidFill>
              </a:rPr>
              <a:t>to making a difference on people’s daily </a:t>
            </a:r>
            <a:r>
              <a:rPr lang="en-US" sz="1600" b="0" smtClean="0">
                <a:solidFill>
                  <a:schemeClr val="bg1"/>
                </a:solidFill>
              </a:rPr>
              <a:t>lives.</a:t>
            </a:r>
            <a:endParaRPr lang="en-US" sz="1600" b="0">
              <a:solidFill>
                <a:schemeClr val="bg1"/>
              </a:solidFill>
            </a:endParaRPr>
          </a:p>
        </p:txBody>
      </p:sp>
    </p:spTree>
    <p:extLst>
      <p:ext uri="{BB962C8B-B14F-4D97-AF65-F5344CB8AC3E}">
        <p14:creationId xmlns:p14="http://schemas.microsoft.com/office/powerpoint/2010/main" val="186214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58775" y="679451"/>
            <a:ext cx="4212000" cy="18467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58775" y="2526250"/>
            <a:ext cx="4212000" cy="21720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4572000" y="679450"/>
            <a:ext cx="4212000" cy="1846800"/>
          </a:xfrm>
          <a:prstGeom prst="rect">
            <a:avLst/>
          </a:prstGeom>
          <a:solidFill>
            <a:srgbClr val="3E9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572000" y="2526250"/>
            <a:ext cx="4212000" cy="2172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re 1"/>
          <p:cNvSpPr>
            <a:spLocks noGrp="1"/>
          </p:cNvSpPr>
          <p:nvPr>
            <p:ph type="title"/>
          </p:nvPr>
        </p:nvSpPr>
        <p:spPr>
          <a:xfrm>
            <a:off x="358775" y="273600"/>
            <a:ext cx="8420100" cy="387798"/>
          </a:xfrm>
        </p:spPr>
        <p:txBody>
          <a:bodyPr/>
          <a:lstStyle/>
          <a:p>
            <a:r>
              <a:rPr lang="en-US" dirty="0"/>
              <a:t>Sanofi at a glance</a:t>
            </a:r>
          </a:p>
        </p:txBody>
      </p:sp>
      <p:sp>
        <p:nvSpPr>
          <p:cNvPr id="21" name="Espace réservé du texte 7"/>
          <p:cNvSpPr>
            <a:spLocks noGrp="1"/>
          </p:cNvSpPr>
          <p:nvPr>
            <p:ph type="body" sz="quarter" idx="19"/>
          </p:nvPr>
        </p:nvSpPr>
        <p:spPr>
          <a:xfrm>
            <a:off x="358774" y="1265644"/>
            <a:ext cx="4213225" cy="830997"/>
          </a:xfrm>
        </p:spPr>
        <p:txBody>
          <a:bodyPr>
            <a:spAutoFit/>
          </a:bodyPr>
          <a:lstStyle/>
          <a:p>
            <a:r>
              <a:rPr lang="en-US" dirty="0"/>
              <a:t>100</a:t>
            </a:r>
          </a:p>
        </p:txBody>
      </p:sp>
      <p:sp>
        <p:nvSpPr>
          <p:cNvPr id="22" name="Espace réservé du texte 8"/>
          <p:cNvSpPr>
            <a:spLocks noGrp="1"/>
          </p:cNvSpPr>
          <p:nvPr>
            <p:ph type="body" sz="quarter" idx="20"/>
          </p:nvPr>
        </p:nvSpPr>
        <p:spPr>
          <a:xfrm>
            <a:off x="358774" y="2005308"/>
            <a:ext cx="4213225" cy="221599"/>
          </a:xfrm>
        </p:spPr>
        <p:txBody>
          <a:bodyPr>
            <a:spAutoFit/>
          </a:bodyPr>
          <a:lstStyle/>
          <a:p>
            <a:pPr>
              <a:spcBef>
                <a:spcPts val="0"/>
              </a:spcBef>
            </a:pPr>
            <a:r>
              <a:rPr lang="en-US" sz="1600" dirty="0">
                <a:solidFill>
                  <a:srgbClr val="FFFFFF"/>
                </a:solidFill>
              </a:rPr>
              <a:t>countries</a:t>
            </a:r>
          </a:p>
        </p:txBody>
      </p:sp>
      <p:sp>
        <p:nvSpPr>
          <p:cNvPr id="23" name="Espace réservé du texte 9"/>
          <p:cNvSpPr>
            <a:spLocks noGrp="1"/>
          </p:cNvSpPr>
          <p:nvPr>
            <p:ph type="body" sz="quarter" idx="22"/>
          </p:nvPr>
        </p:nvSpPr>
        <p:spPr>
          <a:xfrm>
            <a:off x="4568961" y="1120044"/>
            <a:ext cx="4213225" cy="830997"/>
          </a:xfrm>
        </p:spPr>
        <p:txBody>
          <a:bodyPr>
            <a:spAutoFit/>
          </a:bodyPr>
          <a:lstStyle/>
          <a:p>
            <a:r>
              <a:rPr lang="en-US"/>
              <a:t>€</a:t>
            </a:r>
            <a:r>
              <a:rPr lang="en-US" smtClean="0"/>
              <a:t>33.821</a:t>
            </a:r>
            <a:r>
              <a:rPr lang="en-US" sz="1800" smtClean="0"/>
              <a:t> </a:t>
            </a:r>
            <a:r>
              <a:rPr lang="en-US" sz="3000"/>
              <a:t>bn</a:t>
            </a:r>
            <a:endParaRPr lang="en-US" sz="3000" baseline="30000" dirty="0"/>
          </a:p>
        </p:txBody>
      </p:sp>
      <p:sp>
        <p:nvSpPr>
          <p:cNvPr id="24" name="Espace réservé du texte 10"/>
          <p:cNvSpPr>
            <a:spLocks noGrp="1"/>
          </p:cNvSpPr>
          <p:nvPr>
            <p:ph type="body" sz="quarter" idx="23"/>
          </p:nvPr>
        </p:nvSpPr>
        <p:spPr>
          <a:xfrm>
            <a:off x="4568961" y="1870102"/>
            <a:ext cx="4213225" cy="221599"/>
          </a:xfrm>
        </p:spPr>
        <p:txBody>
          <a:bodyPr>
            <a:spAutoFit/>
          </a:bodyPr>
          <a:lstStyle/>
          <a:p>
            <a:r>
              <a:rPr lang="en-US" sz="1600" smtClean="0"/>
              <a:t>net </a:t>
            </a:r>
            <a:r>
              <a:rPr lang="en-US" sz="1600"/>
              <a:t>sales in </a:t>
            </a:r>
            <a:r>
              <a:rPr lang="en-US" sz="1600" smtClean="0"/>
              <a:t>2016</a:t>
            </a:r>
            <a:r>
              <a:rPr lang="en-US" sz="1400" baseline="50000" smtClean="0"/>
              <a:t>(1</a:t>
            </a:r>
            <a:r>
              <a:rPr lang="en-US" sz="1400" baseline="50000" dirty="0"/>
              <a:t>)</a:t>
            </a:r>
          </a:p>
        </p:txBody>
      </p:sp>
      <p:sp>
        <p:nvSpPr>
          <p:cNvPr id="25" name="Espace réservé du texte 11"/>
          <p:cNvSpPr>
            <a:spLocks noGrp="1"/>
          </p:cNvSpPr>
          <p:nvPr>
            <p:ph type="body" sz="quarter" idx="24"/>
          </p:nvPr>
        </p:nvSpPr>
        <p:spPr>
          <a:xfrm>
            <a:off x="365352" y="3146060"/>
            <a:ext cx="4213225" cy="830997"/>
          </a:xfrm>
        </p:spPr>
        <p:txBody>
          <a:bodyPr>
            <a:spAutoFit/>
          </a:bodyPr>
          <a:lstStyle/>
          <a:p>
            <a:r>
              <a:rPr lang="en-US" smtClean="0"/>
              <a:t>100,000</a:t>
            </a:r>
            <a:endParaRPr lang="en-US" dirty="0"/>
          </a:p>
        </p:txBody>
      </p:sp>
      <p:sp>
        <p:nvSpPr>
          <p:cNvPr id="26" name="Espace réservé du texte 12"/>
          <p:cNvSpPr>
            <a:spLocks noGrp="1"/>
          </p:cNvSpPr>
          <p:nvPr>
            <p:ph type="body" sz="quarter" idx="25"/>
          </p:nvPr>
        </p:nvSpPr>
        <p:spPr>
          <a:xfrm>
            <a:off x="365352" y="3946917"/>
            <a:ext cx="4213225" cy="221599"/>
          </a:xfrm>
        </p:spPr>
        <p:txBody>
          <a:bodyPr>
            <a:spAutoFit/>
          </a:bodyPr>
          <a:lstStyle/>
          <a:p>
            <a:r>
              <a:rPr lang="en-US" sz="1600" dirty="0"/>
              <a:t>employees in </a:t>
            </a:r>
            <a:r>
              <a:rPr lang="en-US" sz="1600"/>
              <a:t>the </a:t>
            </a:r>
            <a:r>
              <a:rPr lang="en-US" sz="1600" smtClean="0"/>
              <a:t>world</a:t>
            </a:r>
            <a:r>
              <a:rPr lang="en-US" sz="1600" baseline="50000"/>
              <a:t>(1</a:t>
            </a:r>
            <a:r>
              <a:rPr lang="en-US" sz="1600" baseline="50000" smtClean="0"/>
              <a:t>)</a:t>
            </a:r>
            <a:endParaRPr lang="en-US" sz="1600" dirty="0"/>
          </a:p>
        </p:txBody>
      </p:sp>
      <p:sp>
        <p:nvSpPr>
          <p:cNvPr id="27" name="Espace réservé du texte 12"/>
          <p:cNvSpPr txBox="1">
            <a:spLocks/>
          </p:cNvSpPr>
          <p:nvPr/>
        </p:nvSpPr>
        <p:spPr>
          <a:xfrm>
            <a:off x="365352" y="3269437"/>
            <a:ext cx="4213225" cy="362585"/>
          </a:xfrm>
          <a:prstGeom prst="rect">
            <a:avLst/>
          </a:prstGeom>
        </p:spPr>
        <p:txBody>
          <a:bodyPr vert="horz" lIns="0" tIns="0" rIns="0" bIns="0" rtlCol="0">
            <a:no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28" name="Espace réservé du texte 12"/>
          <p:cNvSpPr txBox="1">
            <a:spLocks/>
          </p:cNvSpPr>
          <p:nvPr/>
        </p:nvSpPr>
        <p:spPr>
          <a:xfrm>
            <a:off x="365352" y="2968573"/>
            <a:ext cx="4213225" cy="221599"/>
          </a:xfrm>
          <a:prstGeom prst="rect">
            <a:avLst/>
          </a:prstGeom>
        </p:spPr>
        <p:txBody>
          <a:bodyPr vert="horz" lIns="0" tIns="0" rIns="0" bIns="0" rtlCol="0">
            <a:spAutoFit/>
          </a:bodyPr>
          <a:lstStyle>
            <a:lvl1pPr marL="0" indent="0" algn="ctr" defTabSz="685800" rtl="0" eaLnBrk="1" latinLnBrk="0" hangingPunct="1">
              <a:lnSpc>
                <a:spcPct val="90000"/>
              </a:lnSpc>
              <a:spcBef>
                <a:spcPts val="0"/>
              </a:spcBef>
              <a:buClr>
                <a:schemeClr val="accent4"/>
              </a:buClr>
              <a:buFont typeface="Arial" charset="0"/>
              <a:buNone/>
              <a:tabLst/>
              <a:defRPr lang="fr-FR" sz="2000" b="0" i="0" u="none" strike="noStrike" kern="1200" baseline="0" smtClean="0">
                <a:solidFill>
                  <a:schemeClr val="bg1"/>
                </a:solidFill>
                <a:latin typeface="+mn-lt"/>
                <a:ea typeface="+mn-ea"/>
                <a:cs typeface="+mn-cs"/>
              </a:defRPr>
            </a:lvl1pPr>
            <a:lvl2pPr marL="134938" indent="0" algn="ctr" defTabSz="685800" rtl="0" eaLnBrk="1" latinLnBrk="0" hangingPunct="1">
              <a:lnSpc>
                <a:spcPct val="90000"/>
              </a:lnSpc>
              <a:spcBef>
                <a:spcPts val="375"/>
              </a:spcBef>
              <a:buClr>
                <a:schemeClr val="bg2"/>
              </a:buClr>
              <a:buFont typeface="Arial" charset="0"/>
              <a:buNone/>
              <a:tabLst/>
              <a:defRPr sz="1800" kern="1200" baseline="0">
                <a:solidFill>
                  <a:schemeClr val="bg1"/>
                </a:solidFill>
                <a:latin typeface="+mn-lt"/>
                <a:ea typeface="+mn-ea"/>
                <a:cs typeface="+mn-cs"/>
              </a:defRPr>
            </a:lvl2pPr>
            <a:lvl3pPr marL="271462" indent="0" algn="ctr" defTabSz="685800" rtl="0" eaLnBrk="1" latinLnBrk="0" hangingPunct="1">
              <a:lnSpc>
                <a:spcPct val="90000"/>
              </a:lnSpc>
              <a:spcBef>
                <a:spcPts val="375"/>
              </a:spcBef>
              <a:buClr>
                <a:schemeClr val="bg2"/>
              </a:buClr>
              <a:buFont typeface="Arial" charset="0"/>
              <a:buNone/>
              <a:tabLst/>
              <a:defRPr sz="1600" kern="1200" baseline="0">
                <a:solidFill>
                  <a:schemeClr val="bg1"/>
                </a:solidFill>
                <a:latin typeface="+mn-lt"/>
                <a:ea typeface="+mn-ea"/>
                <a:cs typeface="+mn-cs"/>
              </a:defRPr>
            </a:lvl3pPr>
            <a:lvl4pPr marL="10287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4pPr>
            <a:lvl5pPr marL="1371600" indent="0" algn="ctr" defTabSz="685800" rtl="0" eaLnBrk="1" latinLnBrk="0" hangingPunct="1">
              <a:lnSpc>
                <a:spcPct val="90000"/>
              </a:lnSpc>
              <a:spcBef>
                <a:spcPts val="375"/>
              </a:spcBef>
              <a:buFont typeface="Arial"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With more than </a:t>
            </a:r>
          </a:p>
        </p:txBody>
      </p:sp>
      <p:sp>
        <p:nvSpPr>
          <p:cNvPr id="29" name="Espace réservé du texte 13"/>
          <p:cNvSpPr>
            <a:spLocks noGrp="1"/>
          </p:cNvSpPr>
          <p:nvPr>
            <p:ph type="body" sz="quarter" idx="26"/>
          </p:nvPr>
        </p:nvSpPr>
        <p:spPr>
          <a:xfrm>
            <a:off x="4594788" y="3819183"/>
            <a:ext cx="1480383" cy="443198"/>
          </a:xfrm>
        </p:spPr>
        <p:txBody>
          <a:bodyPr wrap="square" anchor="t">
            <a:spAutoFit/>
          </a:bodyPr>
          <a:lstStyle/>
          <a:p>
            <a:pPr>
              <a:spcBef>
                <a:spcPts val="0"/>
              </a:spcBef>
            </a:pPr>
            <a:r>
              <a:rPr lang="en-US" sz="1600" dirty="0"/>
              <a:t>major</a:t>
            </a:r>
            <a:br>
              <a:rPr lang="en-US" sz="1600" dirty="0"/>
            </a:br>
            <a:r>
              <a:rPr lang="en-US" sz="1600" dirty="0"/>
              <a:t>innovations</a:t>
            </a:r>
            <a:r>
              <a:rPr lang="en-US" sz="1400" baseline="50000" dirty="0"/>
              <a:t>(2) </a:t>
            </a:r>
            <a:endParaRPr lang="en-US" sz="1600" baseline="50000" dirty="0"/>
          </a:p>
        </p:txBody>
      </p:sp>
      <p:sp>
        <p:nvSpPr>
          <p:cNvPr id="31" name="Espace réservé du texte 8"/>
          <p:cNvSpPr>
            <a:spLocks noGrp="1"/>
          </p:cNvSpPr>
          <p:nvPr>
            <p:ph type="body" sz="quarter" idx="20"/>
          </p:nvPr>
        </p:nvSpPr>
        <p:spPr>
          <a:xfrm>
            <a:off x="358774" y="1056495"/>
            <a:ext cx="4213225" cy="221599"/>
          </a:xfrm>
        </p:spPr>
        <p:txBody>
          <a:bodyPr>
            <a:spAutoFit/>
          </a:bodyPr>
          <a:lstStyle/>
          <a:p>
            <a:pPr>
              <a:spcBef>
                <a:spcPts val="0"/>
              </a:spcBef>
            </a:pPr>
            <a:r>
              <a:rPr lang="en-US" sz="1600" dirty="0">
                <a:solidFill>
                  <a:srgbClr val="FFFFFF"/>
                </a:solidFill>
              </a:rPr>
              <a:t>Based in more than</a:t>
            </a:r>
          </a:p>
        </p:txBody>
      </p:sp>
      <p:sp>
        <p:nvSpPr>
          <p:cNvPr id="32" name="Espace réservé du texte 13"/>
          <p:cNvSpPr>
            <a:spLocks noGrp="1"/>
          </p:cNvSpPr>
          <p:nvPr>
            <p:ph type="body" sz="quarter" idx="26"/>
          </p:nvPr>
        </p:nvSpPr>
        <p:spPr>
          <a:xfrm>
            <a:off x="4606362" y="2697791"/>
            <a:ext cx="1468541" cy="443198"/>
          </a:xfrm>
        </p:spPr>
        <p:txBody>
          <a:bodyPr wrap="square" anchor="t">
            <a:spAutoFit/>
          </a:bodyPr>
          <a:lstStyle/>
          <a:p>
            <a:pPr>
              <a:spcBef>
                <a:spcPts val="0"/>
              </a:spcBef>
            </a:pPr>
            <a:r>
              <a:rPr lang="en-US" sz="1600" dirty="0"/>
              <a:t>Between</a:t>
            </a:r>
            <a:br>
              <a:rPr lang="en-US" sz="1600" dirty="0"/>
            </a:br>
            <a:r>
              <a:rPr lang="en-US" sz="1600" dirty="0"/>
              <a:t>2015 - 2020</a:t>
            </a:r>
          </a:p>
        </p:txBody>
      </p:sp>
      <p:sp>
        <p:nvSpPr>
          <p:cNvPr id="33" name="Espace réservé du texte 11"/>
          <p:cNvSpPr>
            <a:spLocks noGrp="1"/>
          </p:cNvSpPr>
          <p:nvPr>
            <p:ph type="body" sz="quarter" idx="24"/>
          </p:nvPr>
        </p:nvSpPr>
        <p:spPr>
          <a:xfrm>
            <a:off x="4600575" y="3098202"/>
            <a:ext cx="1469268" cy="830997"/>
          </a:xfrm>
        </p:spPr>
        <p:txBody>
          <a:bodyPr wrap="square">
            <a:spAutoFit/>
          </a:bodyPr>
          <a:lstStyle/>
          <a:p>
            <a:r>
              <a:rPr lang="en-US" dirty="0"/>
              <a:t>6</a:t>
            </a:r>
          </a:p>
        </p:txBody>
      </p:sp>
      <p:sp>
        <p:nvSpPr>
          <p:cNvPr id="50" name="Espace réservé du texte 13"/>
          <p:cNvSpPr>
            <a:spLocks noGrp="1"/>
          </p:cNvSpPr>
          <p:nvPr>
            <p:ph type="body" sz="quarter" idx="26"/>
          </p:nvPr>
        </p:nvSpPr>
        <p:spPr>
          <a:xfrm>
            <a:off x="7250900" y="2660189"/>
            <a:ext cx="1397695" cy="240066"/>
          </a:xfrm>
        </p:spPr>
        <p:txBody>
          <a:bodyPr anchor="t">
            <a:spAutoFit/>
          </a:bodyPr>
          <a:lstStyle/>
          <a:p>
            <a:pPr algn="l">
              <a:lnSpc>
                <a:spcPct val="120000"/>
              </a:lnSpc>
              <a:spcBef>
                <a:spcPts val="0"/>
              </a:spcBef>
            </a:pPr>
            <a:r>
              <a:rPr lang="fr-FR" sz="1300" dirty="0"/>
              <a:t>Dengue</a:t>
            </a:r>
          </a:p>
        </p:txBody>
      </p:sp>
      <p:sp>
        <p:nvSpPr>
          <p:cNvPr id="52" name="Espace réservé du texte 13"/>
          <p:cNvSpPr>
            <a:spLocks noGrp="1"/>
          </p:cNvSpPr>
          <p:nvPr>
            <p:ph type="body" sz="quarter" idx="26"/>
          </p:nvPr>
        </p:nvSpPr>
        <p:spPr>
          <a:xfrm>
            <a:off x="7250900" y="2970046"/>
            <a:ext cx="1578760" cy="240066"/>
          </a:xfrm>
        </p:spPr>
        <p:txBody>
          <a:bodyPr anchor="t">
            <a:spAutoFit/>
          </a:bodyPr>
          <a:lstStyle/>
          <a:p>
            <a:pPr algn="l">
              <a:lnSpc>
                <a:spcPct val="120000"/>
              </a:lnSpc>
              <a:spcBef>
                <a:spcPts val="0"/>
              </a:spcBef>
            </a:pPr>
            <a:r>
              <a:rPr lang="en-US" sz="1300" dirty="0" smtClean="0"/>
              <a:t>Cardiovascular</a:t>
            </a:r>
            <a:endParaRPr lang="en-US" sz="1300" dirty="0"/>
          </a:p>
        </p:txBody>
      </p:sp>
      <p:sp>
        <p:nvSpPr>
          <p:cNvPr id="53" name="Espace réservé du texte 13"/>
          <p:cNvSpPr>
            <a:spLocks noGrp="1"/>
          </p:cNvSpPr>
          <p:nvPr>
            <p:ph type="body" sz="quarter" idx="26"/>
          </p:nvPr>
        </p:nvSpPr>
        <p:spPr>
          <a:xfrm>
            <a:off x="7250900" y="3476285"/>
            <a:ext cx="1354410" cy="240066"/>
          </a:xfrm>
        </p:spPr>
        <p:txBody>
          <a:bodyPr anchor="t">
            <a:spAutoFit/>
          </a:bodyPr>
          <a:lstStyle/>
          <a:p>
            <a:pPr algn="l">
              <a:lnSpc>
                <a:spcPct val="120000"/>
              </a:lnSpc>
              <a:spcBef>
                <a:spcPts val="0"/>
              </a:spcBef>
            </a:pPr>
            <a:r>
              <a:rPr lang="en-US" sz="1300" dirty="0" smtClean="0"/>
              <a:t>Diabetes</a:t>
            </a:r>
            <a:endParaRPr lang="en-US" sz="1300" dirty="0"/>
          </a:p>
        </p:txBody>
      </p:sp>
      <p:sp>
        <p:nvSpPr>
          <p:cNvPr id="54" name="Espace réservé du texte 13"/>
          <p:cNvSpPr>
            <a:spLocks noGrp="1"/>
          </p:cNvSpPr>
          <p:nvPr>
            <p:ph type="body" sz="quarter" idx="26"/>
          </p:nvPr>
        </p:nvSpPr>
        <p:spPr>
          <a:xfrm>
            <a:off x="7250900" y="3902882"/>
            <a:ext cx="1774365" cy="218008"/>
          </a:xfrm>
        </p:spPr>
        <p:txBody>
          <a:bodyPr wrap="square" anchor="t">
            <a:spAutoFit/>
          </a:bodyPr>
          <a:lstStyle/>
          <a:p>
            <a:pPr algn="l">
              <a:lnSpc>
                <a:spcPct val="120000"/>
              </a:lnSpc>
              <a:spcBef>
                <a:spcPts val="0"/>
              </a:spcBef>
            </a:pPr>
            <a:r>
              <a:rPr lang="en-US" sz="1300" smtClean="0"/>
              <a:t>Rheumatoid arthritis</a:t>
            </a:r>
            <a:endParaRPr lang="en-US" sz="1300" dirty="0"/>
          </a:p>
        </p:txBody>
      </p:sp>
      <p:sp>
        <p:nvSpPr>
          <p:cNvPr id="55" name="Espace réservé du texte 13"/>
          <p:cNvSpPr>
            <a:spLocks noGrp="1"/>
          </p:cNvSpPr>
          <p:nvPr>
            <p:ph type="body" sz="quarter" idx="26"/>
          </p:nvPr>
        </p:nvSpPr>
        <p:spPr>
          <a:xfrm>
            <a:off x="7250900" y="3915521"/>
            <a:ext cx="1774365" cy="717119"/>
          </a:xfrm>
        </p:spPr>
        <p:txBody>
          <a:bodyPr wrap="square" anchor="t">
            <a:spAutoFit/>
          </a:bodyPr>
          <a:lstStyle/>
          <a:p>
            <a:pPr algn="l">
              <a:lnSpc>
                <a:spcPct val="120000"/>
              </a:lnSpc>
              <a:spcBef>
                <a:spcPts val="0"/>
              </a:spcBef>
            </a:pPr>
            <a:endParaRPr lang="en-US" sz="1300" smtClean="0"/>
          </a:p>
          <a:p>
            <a:pPr algn="l">
              <a:lnSpc>
                <a:spcPct val="100000"/>
              </a:lnSpc>
              <a:spcBef>
                <a:spcPts val="0"/>
              </a:spcBef>
            </a:pPr>
            <a:endParaRPr lang="en-US" sz="500" smtClean="0"/>
          </a:p>
          <a:p>
            <a:pPr algn="l">
              <a:lnSpc>
                <a:spcPct val="100000"/>
              </a:lnSpc>
              <a:spcBef>
                <a:spcPts val="0"/>
              </a:spcBef>
            </a:pPr>
            <a:r>
              <a:rPr lang="en-US" sz="1300" smtClean="0"/>
              <a:t>Atopic </a:t>
            </a:r>
            <a:r>
              <a:rPr lang="en-US" sz="1300"/>
              <a:t>dermatitis, Asthma</a:t>
            </a:r>
            <a:endParaRPr lang="en-US" sz="1300" strike="sngStrike" dirty="0"/>
          </a:p>
        </p:txBody>
      </p:sp>
      <p:sp>
        <p:nvSpPr>
          <p:cNvPr id="2" name="Rectangle 1"/>
          <p:cNvSpPr/>
          <p:nvPr/>
        </p:nvSpPr>
        <p:spPr>
          <a:xfrm>
            <a:off x="4658131" y="2398202"/>
            <a:ext cx="2743783" cy="90025"/>
          </a:xfrm>
          <a:prstGeom prst="rect">
            <a:avLst/>
          </a:prstGeom>
        </p:spPr>
        <p:txBody>
          <a:bodyPr wrap="square" lIns="0" tIns="0" rIns="0" bIns="0">
            <a:spAutoFit/>
          </a:bodyPr>
          <a:lstStyle/>
          <a:p>
            <a:pPr marL="136525" indent="-136525">
              <a:lnSpc>
                <a:spcPct val="90000"/>
              </a:lnSpc>
            </a:pPr>
            <a:r>
              <a:rPr lang="fr-FR" sz="650" dirty="0">
                <a:solidFill>
                  <a:schemeClr val="bg1"/>
                </a:solidFill>
              </a:rPr>
              <a:t>(1</a:t>
            </a:r>
            <a:r>
              <a:rPr lang="fr-FR" sz="650">
                <a:solidFill>
                  <a:schemeClr val="bg1"/>
                </a:solidFill>
              </a:rPr>
              <a:t>) </a:t>
            </a:r>
            <a:r>
              <a:rPr lang="fr-FR" sz="650" smtClean="0">
                <a:solidFill>
                  <a:schemeClr val="bg1"/>
                </a:solidFill>
              </a:rPr>
              <a:t>Excluding </a:t>
            </a:r>
            <a:r>
              <a:rPr lang="en-US" sz="650" smtClean="0">
                <a:solidFill>
                  <a:schemeClr val="bg1"/>
                </a:solidFill>
              </a:rPr>
              <a:t>animal </a:t>
            </a:r>
            <a:r>
              <a:rPr lang="en-US" sz="650" dirty="0">
                <a:solidFill>
                  <a:schemeClr val="bg1"/>
                </a:solidFill>
              </a:rPr>
              <a:t>health activities. See the Form </a:t>
            </a:r>
            <a:r>
              <a:rPr lang="en-US" sz="650">
                <a:solidFill>
                  <a:schemeClr val="bg1"/>
                </a:solidFill>
              </a:rPr>
              <a:t>20-F </a:t>
            </a:r>
            <a:r>
              <a:rPr lang="en-US" sz="650" smtClean="0">
                <a:solidFill>
                  <a:schemeClr val="bg1"/>
                </a:solidFill>
              </a:rPr>
              <a:t>2016, p.91.</a:t>
            </a:r>
            <a:endParaRPr lang="fr-FR" sz="650" dirty="0">
              <a:solidFill>
                <a:schemeClr val="bg1"/>
              </a:solidFill>
            </a:endParaRPr>
          </a:p>
        </p:txBody>
      </p:sp>
      <p:sp>
        <p:nvSpPr>
          <p:cNvPr id="5" name="Rectangle 4"/>
          <p:cNvSpPr/>
          <p:nvPr/>
        </p:nvSpPr>
        <p:spPr>
          <a:xfrm>
            <a:off x="4658131" y="4458355"/>
            <a:ext cx="1389027" cy="180049"/>
          </a:xfrm>
          <a:prstGeom prst="rect">
            <a:avLst/>
          </a:prstGeom>
        </p:spPr>
        <p:txBody>
          <a:bodyPr wrap="square" lIns="0" tIns="0" rIns="0" bIns="0">
            <a:spAutoFit/>
          </a:bodyPr>
          <a:lstStyle/>
          <a:p>
            <a:pPr marL="136525" indent="-136525">
              <a:lnSpc>
                <a:spcPct val="90000"/>
              </a:lnSpc>
            </a:pPr>
            <a:r>
              <a:rPr lang="fr-FR" sz="650" dirty="0">
                <a:solidFill>
                  <a:schemeClr val="bg1"/>
                </a:solidFill>
              </a:rPr>
              <a:t>(2) </a:t>
            </a:r>
            <a:r>
              <a:rPr lang="en-US" sz="650" dirty="0">
                <a:solidFill>
                  <a:schemeClr val="bg1"/>
                </a:solidFill>
              </a:rPr>
              <a:t>Sanofi expects to launch 6 key products and vaccines </a:t>
            </a:r>
            <a:r>
              <a:rPr lang="en-US" sz="650">
                <a:solidFill>
                  <a:schemeClr val="bg1"/>
                </a:solidFill>
              </a:rPr>
              <a:t>by 2020.</a:t>
            </a:r>
            <a:endParaRPr lang="fr-FR" sz="650" dirty="0">
              <a:solidFill>
                <a:schemeClr val="bg1"/>
              </a:solidFill>
            </a:endParaRPr>
          </a:p>
        </p:txBody>
      </p:sp>
      <p:sp>
        <p:nvSpPr>
          <p:cNvPr id="6" name="Espace réservé du numéro de diapositive 5"/>
          <p:cNvSpPr>
            <a:spLocks noGrp="1"/>
          </p:cNvSpPr>
          <p:nvPr>
            <p:ph type="sldNum" sz="quarter" idx="16"/>
          </p:nvPr>
        </p:nvSpPr>
        <p:spPr/>
        <p:txBody>
          <a:bodyPr/>
          <a:lstStyle/>
          <a:p>
            <a:fld id="{980E94A8-0648-D043-B8F7-3AFA110B04BE}" type="slidenum">
              <a:rPr lang="en-US" noProof="0" smtClean="0"/>
              <a:pPr/>
              <a:t>7</a:t>
            </a:fld>
            <a:endParaRPr lang="en-US" noProof="0" dirty="0"/>
          </a:p>
        </p:txBody>
      </p:sp>
      <p:sp>
        <p:nvSpPr>
          <p:cNvPr id="36"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
        <p:nvSpPr>
          <p:cNvPr id="37" name="Rectangle 36"/>
          <p:cNvSpPr/>
          <p:nvPr/>
        </p:nvSpPr>
        <p:spPr>
          <a:xfrm>
            <a:off x="453684" y="4515435"/>
            <a:ext cx="2743783" cy="90025"/>
          </a:xfrm>
          <a:prstGeom prst="rect">
            <a:avLst/>
          </a:prstGeom>
        </p:spPr>
        <p:txBody>
          <a:bodyPr wrap="square" lIns="0" tIns="0" rIns="0" bIns="0">
            <a:spAutoFit/>
          </a:bodyPr>
          <a:lstStyle/>
          <a:p>
            <a:pPr marL="136525" indent="-136525">
              <a:lnSpc>
                <a:spcPct val="90000"/>
              </a:lnSpc>
            </a:pPr>
            <a:r>
              <a:rPr lang="fr-FR" sz="650" dirty="0">
                <a:solidFill>
                  <a:schemeClr val="bg1"/>
                </a:solidFill>
              </a:rPr>
              <a:t>(1</a:t>
            </a:r>
            <a:r>
              <a:rPr lang="fr-FR" sz="650">
                <a:solidFill>
                  <a:schemeClr val="bg1"/>
                </a:solidFill>
              </a:rPr>
              <a:t>) </a:t>
            </a:r>
            <a:r>
              <a:rPr lang="fr-FR" sz="650" smtClean="0">
                <a:solidFill>
                  <a:schemeClr val="bg1"/>
                </a:solidFill>
              </a:rPr>
              <a:t>Excluding </a:t>
            </a:r>
            <a:r>
              <a:rPr lang="en-US" sz="650" smtClean="0">
                <a:solidFill>
                  <a:schemeClr val="bg1"/>
                </a:solidFill>
              </a:rPr>
              <a:t>animal </a:t>
            </a:r>
            <a:r>
              <a:rPr lang="en-US" sz="650" dirty="0">
                <a:solidFill>
                  <a:schemeClr val="bg1"/>
                </a:solidFill>
              </a:rPr>
              <a:t>health activities</a:t>
            </a:r>
            <a:r>
              <a:rPr lang="en-US" sz="650">
                <a:solidFill>
                  <a:schemeClr val="bg1"/>
                </a:solidFill>
              </a:rPr>
              <a:t>. </a:t>
            </a:r>
            <a:endParaRPr lang="fr-FR" sz="650" dirty="0">
              <a:solidFill>
                <a:schemeClr val="bg1"/>
              </a:solidFill>
            </a:endParaRPr>
          </a:p>
        </p:txBody>
      </p:sp>
      <p:sp>
        <p:nvSpPr>
          <p:cNvPr id="39" name="Rectangle 38"/>
          <p:cNvSpPr/>
          <p:nvPr/>
        </p:nvSpPr>
        <p:spPr>
          <a:xfrm>
            <a:off x="6175894" y="2526250"/>
            <a:ext cx="962477" cy="220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68547" y="2600402"/>
            <a:ext cx="581142" cy="34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382942" y="2924280"/>
            <a:ext cx="552353" cy="308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0761" y="3240749"/>
            <a:ext cx="576714" cy="372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8"/>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78118" y="3626695"/>
            <a:ext cx="7620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09075" y="3918754"/>
            <a:ext cx="70008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84007" y="4275677"/>
            <a:ext cx="750222"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8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30"/>
          <p:cNvSpPr>
            <a:spLocks noGrp="1"/>
          </p:cNvSpPr>
          <p:nvPr>
            <p:ph type="title"/>
          </p:nvPr>
        </p:nvSpPr>
        <p:spPr>
          <a:xfrm>
            <a:off x="358775" y="273600"/>
            <a:ext cx="8420100" cy="387798"/>
          </a:xfrm>
        </p:spPr>
        <p:txBody>
          <a:bodyPr/>
          <a:lstStyle/>
          <a:p>
            <a:r>
              <a:rPr lang="en-US" smtClean="0"/>
              <a:t>Five </a:t>
            </a:r>
            <a:r>
              <a:rPr lang="en-US"/>
              <a:t>Global Business </a:t>
            </a:r>
            <a:r>
              <a:rPr lang="en-US" smtClean="0"/>
              <a:t>Units</a:t>
            </a:r>
            <a:endParaRPr lang="en-US" dirty="0"/>
          </a:p>
        </p:txBody>
      </p:sp>
      <p:sp>
        <p:nvSpPr>
          <p:cNvPr id="3" name="Espace réservé du numéro de diapositive 2"/>
          <p:cNvSpPr>
            <a:spLocks noGrp="1"/>
          </p:cNvSpPr>
          <p:nvPr>
            <p:ph type="sldNum" sz="quarter" idx="16"/>
          </p:nvPr>
        </p:nvSpPr>
        <p:spPr/>
        <p:txBody>
          <a:bodyPr/>
          <a:lstStyle/>
          <a:p>
            <a:fld id="{980E94A8-0648-D043-B8F7-3AFA110B04BE}" type="slidenum">
              <a:rPr lang="en-US" noProof="0" smtClean="0"/>
              <a:pPr/>
              <a:t>8</a:t>
            </a:fld>
            <a:endParaRPr lang="en-US" noProof="0" dirty="0"/>
          </a:p>
        </p:txBody>
      </p:sp>
      <p:sp>
        <p:nvSpPr>
          <p:cNvPr id="30" name="Espace réservé du texte 6"/>
          <p:cNvSpPr>
            <a:spLocks noGrp="1"/>
          </p:cNvSpPr>
          <p:nvPr>
            <p:ph type="body" sz="quarter" idx="18"/>
          </p:nvPr>
        </p:nvSpPr>
        <p:spPr>
          <a:xfrm>
            <a:off x="358775" y="1257828"/>
            <a:ext cx="1647733" cy="1694217"/>
          </a:xfrm>
          <a:solidFill>
            <a:srgbClr val="3E90D1"/>
          </a:solidFill>
          <a:ln>
            <a:noFill/>
          </a:ln>
        </p:spPr>
        <p:txBody>
          <a:bodyPr anchor="ctr"/>
          <a:lstStyle/>
          <a:p>
            <a:pPr>
              <a:lnSpc>
                <a:spcPts val="1600"/>
              </a:lnSpc>
              <a:spcBef>
                <a:spcPts val="0"/>
              </a:spcBef>
              <a:defRPr/>
            </a:pPr>
            <a:r>
              <a:rPr lang="en-US" altLang="en-US" sz="1400" b="1" dirty="0">
                <a:solidFill>
                  <a:srgbClr val="FFFFFF"/>
                </a:solidFill>
              </a:rPr>
              <a:t>Diabetes</a:t>
            </a:r>
            <a:br>
              <a:rPr lang="en-US" altLang="en-US" sz="1400" b="1" dirty="0">
                <a:solidFill>
                  <a:srgbClr val="FFFFFF"/>
                </a:solidFill>
              </a:rPr>
            </a:br>
            <a:r>
              <a:rPr lang="en-US" altLang="en-US" sz="1400" b="1" dirty="0">
                <a:solidFill>
                  <a:srgbClr val="FFFFFF"/>
                </a:solidFill>
              </a:rPr>
              <a:t>&amp; </a:t>
            </a:r>
            <a:br>
              <a:rPr lang="en-US" altLang="en-US" sz="1400" b="1" dirty="0">
                <a:solidFill>
                  <a:srgbClr val="FFFFFF"/>
                </a:solidFill>
              </a:rPr>
            </a:br>
            <a:r>
              <a:rPr lang="en-US" altLang="en-US" sz="1400" b="1" dirty="0">
                <a:solidFill>
                  <a:srgbClr val="FFFFFF"/>
                </a:solidFill>
              </a:rPr>
              <a:t>Cardiovascular</a:t>
            </a:r>
          </a:p>
        </p:txBody>
      </p:sp>
      <p:sp>
        <p:nvSpPr>
          <p:cNvPr id="33" name="Rectangle 32"/>
          <p:cNvSpPr/>
          <p:nvPr/>
        </p:nvSpPr>
        <p:spPr>
          <a:xfrm>
            <a:off x="5437119" y="1257828"/>
            <a:ext cx="1648800" cy="1694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Imag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36117" y="2931330"/>
            <a:ext cx="1650418" cy="1657357"/>
          </a:xfrm>
          <a:prstGeom prst="rect">
            <a:avLst/>
          </a:prstGeom>
        </p:spPr>
      </p:pic>
      <p:pic>
        <p:nvPicPr>
          <p:cNvPr id="35" name="Imag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6461" y="2931683"/>
            <a:ext cx="1650047" cy="1657004"/>
          </a:xfrm>
          <a:prstGeom prst="rect">
            <a:avLst/>
          </a:prstGeom>
        </p:spPr>
      </p:pic>
      <p:pic>
        <p:nvPicPr>
          <p:cNvPr id="38" name="Image 3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45424" y="2928266"/>
            <a:ext cx="1647985" cy="1660421"/>
          </a:xfrm>
          <a:prstGeom prst="rect">
            <a:avLst/>
          </a:prstGeom>
        </p:spPr>
      </p:pic>
      <p:sp>
        <p:nvSpPr>
          <p:cNvPr id="39" name="Rectangle 38"/>
          <p:cNvSpPr/>
          <p:nvPr/>
        </p:nvSpPr>
        <p:spPr>
          <a:xfrm>
            <a:off x="7130254" y="1257828"/>
            <a:ext cx="1648800" cy="16946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Espace réservé du texte 13"/>
          <p:cNvSpPr>
            <a:spLocks noGrp="1"/>
          </p:cNvSpPr>
          <p:nvPr>
            <p:ph type="body" sz="quarter" idx="26"/>
          </p:nvPr>
        </p:nvSpPr>
        <p:spPr>
          <a:xfrm>
            <a:off x="7124054" y="1934216"/>
            <a:ext cx="1642848" cy="209375"/>
          </a:xfrm>
        </p:spPr>
        <p:txBody>
          <a:bodyPr/>
          <a:lstStyle/>
          <a:p>
            <a:r>
              <a:rPr lang="en-US" sz="1400" b="1" smtClean="0"/>
              <a:t>Consumer     Healthcare</a:t>
            </a:r>
            <a:endParaRPr lang="en-US" sz="1400" b="1" dirty="0"/>
          </a:p>
        </p:txBody>
      </p:sp>
      <p:sp>
        <p:nvSpPr>
          <p:cNvPr id="42" name="Rectangle 41"/>
          <p:cNvSpPr/>
          <p:nvPr/>
        </p:nvSpPr>
        <p:spPr>
          <a:xfrm>
            <a:off x="3743982" y="1257828"/>
            <a:ext cx="1648800" cy="1677292"/>
          </a:xfrm>
          <a:prstGeom prst="rect">
            <a:avLst/>
          </a:prstGeom>
          <a:solidFill>
            <a:srgbClr val="EA5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Espace réservé du texte 6"/>
          <p:cNvSpPr>
            <a:spLocks noGrp="1"/>
          </p:cNvSpPr>
          <p:nvPr>
            <p:ph type="body" sz="quarter" idx="18"/>
          </p:nvPr>
        </p:nvSpPr>
        <p:spPr>
          <a:xfrm>
            <a:off x="3704586" y="1545513"/>
            <a:ext cx="1688823" cy="695631"/>
          </a:xfrm>
        </p:spPr>
        <p:txBody>
          <a:bodyPr/>
          <a:lstStyle/>
          <a:p>
            <a:pPr>
              <a:lnSpc>
                <a:spcPct val="100000"/>
              </a:lnSpc>
              <a:spcBef>
                <a:spcPts val="0"/>
              </a:spcBef>
              <a:buClr>
                <a:srgbClr val="D5AF77"/>
              </a:buClr>
            </a:pPr>
            <a:r>
              <a:rPr lang="en-US" altLang="en-US" sz="1400" b="1" smtClean="0">
                <a:solidFill>
                  <a:srgbClr val="FFFFFF"/>
                </a:solidFill>
              </a:rPr>
              <a:t>Specialty Care</a:t>
            </a:r>
          </a:p>
          <a:p>
            <a:pPr>
              <a:lnSpc>
                <a:spcPct val="100000"/>
              </a:lnSpc>
              <a:spcBef>
                <a:spcPts val="0"/>
              </a:spcBef>
              <a:buClr>
                <a:srgbClr val="D5AF77"/>
              </a:buClr>
            </a:pPr>
            <a:r>
              <a:rPr lang="en-US" altLang="en-US" sz="1200" smtClean="0">
                <a:solidFill>
                  <a:srgbClr val="FFFFFF"/>
                </a:solidFill>
              </a:rPr>
              <a:t>(Sanofi Genzyme)</a:t>
            </a:r>
            <a:endParaRPr lang="en-US" altLang="en-US" sz="1200" dirty="0">
              <a:solidFill>
                <a:srgbClr val="FFFFFF"/>
              </a:solidFill>
            </a:endParaRPr>
          </a:p>
        </p:txBody>
      </p:sp>
      <p:sp>
        <p:nvSpPr>
          <p:cNvPr id="44" name="Espace réservé du texte 6"/>
          <p:cNvSpPr>
            <a:spLocks noGrp="1"/>
          </p:cNvSpPr>
          <p:nvPr>
            <p:ph type="body" sz="quarter" idx="18"/>
          </p:nvPr>
        </p:nvSpPr>
        <p:spPr>
          <a:xfrm>
            <a:off x="3745424" y="2091801"/>
            <a:ext cx="1642819" cy="930079"/>
          </a:xfrm>
        </p:spPr>
        <p:txBody>
          <a:bodyPr/>
          <a:lstStyle/>
          <a:p>
            <a:pPr>
              <a:lnSpc>
                <a:spcPct val="100000"/>
              </a:lnSpc>
              <a:spcBef>
                <a:spcPts val="0"/>
              </a:spcBef>
              <a:buClr>
                <a:srgbClr val="D5AF77"/>
              </a:buClr>
            </a:pPr>
            <a:r>
              <a:rPr lang="en-US" altLang="en-US" sz="1100" dirty="0">
                <a:solidFill>
                  <a:srgbClr val="FFFFFF"/>
                </a:solidFill>
              </a:rPr>
              <a:t>Rare </a:t>
            </a:r>
            <a:r>
              <a:rPr lang="en-US" altLang="en-US" sz="1100" dirty="0" smtClean="0">
                <a:solidFill>
                  <a:srgbClr val="FFFFFF"/>
                </a:solidFill>
              </a:rPr>
              <a:t>Diseases</a:t>
            </a:r>
            <a:endParaRPr lang="en-US" altLang="en-US" sz="1100" dirty="0">
              <a:solidFill>
                <a:srgbClr val="FFFFFF"/>
              </a:solidFill>
            </a:endParaRPr>
          </a:p>
          <a:p>
            <a:pPr>
              <a:lnSpc>
                <a:spcPct val="100000"/>
              </a:lnSpc>
              <a:spcBef>
                <a:spcPts val="0"/>
              </a:spcBef>
              <a:buClr>
                <a:srgbClr val="D5AF77"/>
              </a:buClr>
            </a:pPr>
            <a:r>
              <a:rPr lang="en-US" altLang="en-US" sz="1100" dirty="0"/>
              <a:t>Multiple Sclerosis</a:t>
            </a:r>
          </a:p>
          <a:p>
            <a:pPr>
              <a:lnSpc>
                <a:spcPct val="100000"/>
              </a:lnSpc>
              <a:spcBef>
                <a:spcPts val="0"/>
              </a:spcBef>
              <a:buClr>
                <a:srgbClr val="D5AF77"/>
              </a:buClr>
            </a:pPr>
            <a:r>
              <a:rPr lang="en-US" altLang="en-US" sz="1100" dirty="0"/>
              <a:t>Oncology</a:t>
            </a:r>
          </a:p>
          <a:p>
            <a:pPr>
              <a:lnSpc>
                <a:spcPct val="100000"/>
              </a:lnSpc>
              <a:spcBef>
                <a:spcPts val="0"/>
              </a:spcBef>
              <a:buClr>
                <a:srgbClr val="D5AF77"/>
              </a:buClr>
            </a:pPr>
            <a:r>
              <a:rPr lang="en-US" altLang="en-US" sz="1100" dirty="0">
                <a:solidFill>
                  <a:srgbClr val="FFFFFF"/>
                </a:solidFill>
              </a:rPr>
              <a:t>Immunology</a:t>
            </a:r>
          </a:p>
        </p:txBody>
      </p:sp>
      <p:sp>
        <p:nvSpPr>
          <p:cNvPr id="50" name="Espace réservé du texte 12"/>
          <p:cNvSpPr>
            <a:spLocks noGrp="1"/>
          </p:cNvSpPr>
          <p:nvPr>
            <p:ph type="body" sz="quarter" idx="25"/>
          </p:nvPr>
        </p:nvSpPr>
        <p:spPr>
          <a:xfrm>
            <a:off x="5392539" y="1934216"/>
            <a:ext cx="1685925" cy="209375"/>
          </a:xfrm>
        </p:spPr>
        <p:txBody>
          <a:bodyPr/>
          <a:lstStyle/>
          <a:p>
            <a:pPr>
              <a:lnSpc>
                <a:spcPct val="100000"/>
              </a:lnSpc>
              <a:buClr>
                <a:srgbClr val="D5AF77"/>
              </a:buClr>
            </a:pPr>
            <a:r>
              <a:rPr lang="en-US" altLang="en-US" sz="1400" b="1" smtClean="0">
                <a:solidFill>
                  <a:srgbClr val="FFFFFF"/>
                </a:solidFill>
              </a:rPr>
              <a:t>Vaccines</a:t>
            </a:r>
            <a:endParaRPr lang="en-US" altLang="en-US" sz="1600" b="1">
              <a:solidFill>
                <a:srgbClr val="FFFFFF"/>
              </a:solidFill>
            </a:endParaRPr>
          </a:p>
          <a:p>
            <a:pPr>
              <a:lnSpc>
                <a:spcPct val="100000"/>
              </a:lnSpc>
              <a:buClr>
                <a:srgbClr val="D5AF77"/>
              </a:buClr>
            </a:pPr>
            <a:r>
              <a:rPr lang="en-US" altLang="en-US" sz="1200">
                <a:solidFill>
                  <a:srgbClr val="FFFFFF"/>
                </a:solidFill>
              </a:rPr>
              <a:t>(</a:t>
            </a:r>
            <a:r>
              <a:rPr lang="en-US" altLang="en-US" sz="1200" smtClean="0">
                <a:solidFill>
                  <a:srgbClr val="FFFFFF"/>
                </a:solidFill>
              </a:rPr>
              <a:t>Sanofi Pasteur)</a:t>
            </a:r>
            <a:endParaRPr lang="en-US" altLang="en-US" sz="1200">
              <a:solidFill>
                <a:srgbClr val="FFFFFF"/>
              </a:solidFill>
            </a:endParaRPr>
          </a:p>
          <a:p>
            <a:pPr>
              <a:buClr>
                <a:srgbClr val="D5AF77"/>
              </a:buClr>
            </a:pPr>
            <a:endParaRPr lang="en-US" altLang="en-US" sz="1400" b="1" dirty="0">
              <a:solidFill>
                <a:srgbClr val="FFFFFF"/>
              </a:solidFill>
            </a:endParaRPr>
          </a:p>
        </p:txBody>
      </p:sp>
      <p:cxnSp>
        <p:nvCxnSpPr>
          <p:cNvPr id="51" name="Connecteur droit 50"/>
          <p:cNvCxnSpPr/>
          <p:nvPr/>
        </p:nvCxnSpPr>
        <p:spPr>
          <a:xfrm>
            <a:off x="4397309" y="1999848"/>
            <a:ext cx="2633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Espace réservé du texte 6"/>
          <p:cNvSpPr>
            <a:spLocks noGrp="1"/>
          </p:cNvSpPr>
          <p:nvPr>
            <p:ph type="body" sz="quarter" idx="18"/>
          </p:nvPr>
        </p:nvSpPr>
        <p:spPr>
          <a:xfrm>
            <a:off x="2050845" y="1257828"/>
            <a:ext cx="1648800" cy="1694612"/>
          </a:xfrm>
          <a:solidFill>
            <a:schemeClr val="accent3"/>
          </a:solidFill>
        </p:spPr>
        <p:txBody>
          <a:bodyPr anchor="ctr"/>
          <a:lstStyle/>
          <a:p>
            <a:pPr>
              <a:lnSpc>
                <a:spcPts val="1600"/>
              </a:lnSpc>
              <a:spcBef>
                <a:spcPts val="0"/>
              </a:spcBef>
              <a:buClr>
                <a:srgbClr val="D5AF77"/>
              </a:buClr>
            </a:pPr>
            <a:endParaRPr lang="en-US" altLang="en-US" sz="1400" b="1" smtClean="0">
              <a:solidFill>
                <a:srgbClr val="FFFFFF"/>
              </a:solidFill>
            </a:endParaRPr>
          </a:p>
          <a:p>
            <a:pPr>
              <a:lnSpc>
                <a:spcPts val="1600"/>
              </a:lnSpc>
              <a:spcBef>
                <a:spcPts val="0"/>
              </a:spcBef>
              <a:buClr>
                <a:srgbClr val="D5AF77"/>
              </a:buClr>
            </a:pPr>
            <a:endParaRPr lang="en-US" altLang="en-US" sz="1400" b="1">
              <a:solidFill>
                <a:srgbClr val="FFFFFF"/>
              </a:solidFill>
            </a:endParaRPr>
          </a:p>
          <a:p>
            <a:pPr>
              <a:lnSpc>
                <a:spcPts val="1600"/>
              </a:lnSpc>
              <a:spcBef>
                <a:spcPts val="0"/>
              </a:spcBef>
              <a:buClr>
                <a:srgbClr val="D5AF77"/>
              </a:buClr>
            </a:pPr>
            <a:endParaRPr lang="en-US" altLang="en-US" sz="3200" b="1" smtClean="0">
              <a:solidFill>
                <a:srgbClr val="FFFFFF"/>
              </a:solidFill>
            </a:endParaRPr>
          </a:p>
          <a:p>
            <a:pPr>
              <a:lnSpc>
                <a:spcPts val="1600"/>
              </a:lnSpc>
              <a:spcBef>
                <a:spcPts val="0"/>
              </a:spcBef>
              <a:buClr>
                <a:srgbClr val="D5AF77"/>
              </a:buClr>
            </a:pPr>
            <a:r>
              <a:rPr lang="en-US" altLang="en-US" sz="1400" b="1" smtClean="0">
                <a:solidFill>
                  <a:srgbClr val="FFFFFF"/>
                </a:solidFill>
              </a:rPr>
              <a:t>General Medicines</a:t>
            </a:r>
            <a:r>
              <a:rPr lang="en-US" altLang="en-US" sz="1400" b="1" dirty="0">
                <a:solidFill>
                  <a:srgbClr val="FFFFFF"/>
                </a:solidFill>
              </a:rPr>
              <a:t/>
            </a:r>
            <a:br>
              <a:rPr lang="en-US" altLang="en-US" sz="1400" b="1" dirty="0">
                <a:solidFill>
                  <a:srgbClr val="FFFFFF"/>
                </a:solidFill>
              </a:rPr>
            </a:br>
            <a:r>
              <a:rPr lang="en-US" altLang="en-US" sz="1400" b="1">
                <a:solidFill>
                  <a:srgbClr val="FFFFFF"/>
                </a:solidFill>
              </a:rPr>
              <a:t>&amp; </a:t>
            </a:r>
            <a:r>
              <a:rPr lang="en-US" altLang="en-US" sz="1400" b="1" smtClean="0">
                <a:solidFill>
                  <a:srgbClr val="FFFFFF"/>
                </a:solidFill>
              </a:rPr>
              <a:t>Emerging </a:t>
            </a:r>
            <a:r>
              <a:rPr lang="en-US" altLang="en-US" sz="1400" b="1">
                <a:solidFill>
                  <a:srgbClr val="FFFFFF"/>
                </a:solidFill>
              </a:rPr>
              <a:t/>
            </a:r>
            <a:br>
              <a:rPr lang="en-US" altLang="en-US" sz="1400" b="1">
                <a:solidFill>
                  <a:srgbClr val="FFFFFF"/>
                </a:solidFill>
              </a:rPr>
            </a:br>
            <a:r>
              <a:rPr lang="en-US" altLang="en-US" sz="1400" b="1" smtClean="0">
                <a:solidFill>
                  <a:srgbClr val="FFFFFF"/>
                </a:solidFill>
              </a:rPr>
              <a:t>Markets</a:t>
            </a:r>
          </a:p>
          <a:p>
            <a:pPr>
              <a:lnSpc>
                <a:spcPts val="1600"/>
              </a:lnSpc>
              <a:spcBef>
                <a:spcPts val="0"/>
              </a:spcBef>
              <a:buClr>
                <a:srgbClr val="D5AF77"/>
              </a:buClr>
            </a:pPr>
            <a:endParaRPr lang="en-US" altLang="en-US" sz="1400" b="1">
              <a:solidFill>
                <a:srgbClr val="FFFFFF"/>
              </a:solidFill>
            </a:endParaRPr>
          </a:p>
          <a:p>
            <a:pPr>
              <a:lnSpc>
                <a:spcPts val="1600"/>
              </a:lnSpc>
              <a:spcBef>
                <a:spcPts val="0"/>
              </a:spcBef>
              <a:buClr>
                <a:srgbClr val="D5AF77"/>
              </a:buClr>
            </a:pPr>
            <a:endParaRPr lang="en-US" altLang="en-US" sz="1400" b="1" smtClean="0">
              <a:solidFill>
                <a:srgbClr val="FFFFFF"/>
              </a:solidFill>
            </a:endParaRPr>
          </a:p>
          <a:p>
            <a:pPr>
              <a:lnSpc>
                <a:spcPts val="1600"/>
              </a:lnSpc>
              <a:spcBef>
                <a:spcPts val="0"/>
              </a:spcBef>
              <a:buClr>
                <a:srgbClr val="D5AF77"/>
              </a:buClr>
            </a:pPr>
            <a:endParaRPr lang="en-US" altLang="en-US" sz="1400" b="1" dirty="0">
              <a:solidFill>
                <a:srgbClr val="FFFFFF"/>
              </a:solidFill>
            </a:endParaRPr>
          </a:p>
        </p:txBody>
      </p:sp>
      <p:pic>
        <p:nvPicPr>
          <p:cNvPr id="53" name="Image 5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30254" y="2930411"/>
            <a:ext cx="1648800" cy="1658276"/>
          </a:xfrm>
          <a:prstGeom prst="rect">
            <a:avLst/>
          </a:prstGeom>
        </p:spPr>
      </p:pic>
      <p:pic>
        <p:nvPicPr>
          <p:cNvPr id="54"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052500" y="2928265"/>
            <a:ext cx="1647146" cy="166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Espace réservé du pied de page 7"/>
          <p:cNvSpPr>
            <a:spLocks noGrp="1"/>
          </p:cNvSpPr>
          <p:nvPr>
            <p:ph type="ftr" sz="quarter" idx="15"/>
          </p:nvPr>
        </p:nvSpPr>
        <p:spPr>
          <a:xfrm>
            <a:off x="1253837" y="4831175"/>
            <a:ext cx="6636327" cy="123111"/>
          </a:xfrm>
        </p:spPr>
        <p:txBody>
          <a:bodyPr/>
          <a:lstStyle/>
          <a:p>
            <a:pPr lvl="1" algn="ctr"/>
            <a:r>
              <a:rPr lang="en-US" sz="800" dirty="0"/>
              <a:t>CORPORATE PRESENTATION </a:t>
            </a:r>
            <a:r>
              <a:rPr lang="en-US" sz="800"/>
              <a:t>| </a:t>
            </a:r>
            <a:r>
              <a:rPr lang="en-US" sz="800" smtClean="0"/>
              <a:t>MARCH </a:t>
            </a:r>
            <a:r>
              <a:rPr lang="en-US" sz="800" dirty="0" smtClean="0"/>
              <a:t>2017</a:t>
            </a:r>
            <a:endParaRPr lang="en-US" sz="800" dirty="0"/>
          </a:p>
        </p:txBody>
      </p:sp>
    </p:spTree>
    <p:extLst>
      <p:ext uri="{BB962C8B-B14F-4D97-AF65-F5344CB8AC3E}">
        <p14:creationId xmlns:p14="http://schemas.microsoft.com/office/powerpoint/2010/main" val="3765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879678" y="4289876"/>
            <a:ext cx="5987325" cy="443198"/>
          </a:xfrm>
        </p:spPr>
        <p:txBody>
          <a:bodyPr/>
          <a:lstStyle/>
          <a:p>
            <a:r>
              <a:rPr lang="en-US" dirty="0">
                <a:solidFill>
                  <a:srgbClr val="0070C0"/>
                </a:solidFill>
              </a:rPr>
              <a:t>Pushing for innovation</a:t>
            </a:r>
          </a:p>
        </p:txBody>
      </p:sp>
      <p:pic>
        <p:nvPicPr>
          <p:cNvPr id="7" name="Espace réservé pour une image  6"/>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14319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9b9e43b11dc81db579519e7cd3828bdc234e1d"/>
</p:tagLst>
</file>

<file path=ppt/theme/theme1.xml><?xml version="1.0" encoding="utf-8"?>
<a:theme xmlns:a="http://schemas.openxmlformats.org/drawingml/2006/main" name="Theme SANOFI">
  <a:themeElements>
    <a:clrScheme name="Sanofi 2016">
      <a:dk1>
        <a:srgbClr val="6B747B"/>
      </a:dk1>
      <a:lt1>
        <a:srgbClr val="FFFFFF"/>
      </a:lt1>
      <a:dk2>
        <a:srgbClr val="525CA3"/>
      </a:dk2>
      <a:lt2>
        <a:srgbClr val="BCBC1C"/>
      </a:lt2>
      <a:accent1>
        <a:srgbClr val="3E90D0"/>
      </a:accent1>
      <a:accent2>
        <a:srgbClr val="D16C19"/>
      </a:accent2>
      <a:accent3>
        <a:srgbClr val="8F6EAA"/>
      </a:accent3>
      <a:accent4>
        <a:srgbClr val="FBBA00"/>
      </a:accent4>
      <a:accent5>
        <a:srgbClr val="BE006B"/>
      </a:accent5>
      <a:accent6>
        <a:srgbClr val="CAAE7A"/>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1258</Words>
  <Application>Microsoft Office PowerPoint</Application>
  <PresentationFormat>Affichage à l'écran (16:9)</PresentationFormat>
  <Paragraphs>260</Paragraphs>
  <Slides>22</Slides>
  <Notes>7</Notes>
  <HiddenSlides>0</HiddenSlides>
  <MMClips>0</MMClip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Theme SANOFI</vt:lpstr>
      <vt:lpstr>A global healthcare company</vt:lpstr>
      <vt:lpstr>Health challenges: what is at stake today?</vt:lpstr>
      <vt:lpstr>New levers are in our hands</vt:lpstr>
      <vt:lpstr>Our answer: providing you a full continuum of care</vt:lpstr>
      <vt:lpstr>From vaccines to medicines: helping you face various health challenges</vt:lpstr>
      <vt:lpstr>A commitment to your health</vt:lpstr>
      <vt:lpstr>Sanofi at a glance</vt:lpstr>
      <vt:lpstr>Five Global Business Units</vt:lpstr>
      <vt:lpstr>Pushing for innovation</vt:lpstr>
      <vt:lpstr>Innovating for you</vt:lpstr>
      <vt:lpstr>Our model of innovation</vt:lpstr>
      <vt:lpstr>A cutting-edge  manufacturing network</vt:lpstr>
      <vt:lpstr>Manufacturing close to you</vt:lpstr>
      <vt:lpstr>Our industrial network</vt:lpstr>
      <vt:lpstr>Our social responsibility</vt:lpstr>
      <vt:lpstr>Promoting access to healthcare for those in need</vt:lpstr>
      <vt:lpstr>Our Corporate Responsibility </vt:lpstr>
      <vt:lpstr>Key figures in 2016</vt:lpstr>
      <vt:lpstr>Governance</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Torrent, Christophe PH/FR</cp:lastModifiedBy>
  <cp:revision>721</cp:revision>
  <cp:lastPrinted>2017-03-22T10:19:54Z</cp:lastPrinted>
  <dcterms:created xsi:type="dcterms:W3CDTF">2016-03-31T07:41:01Z</dcterms:created>
  <dcterms:modified xsi:type="dcterms:W3CDTF">2017-03-22T13:41:53Z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811378447</vt:i4>
  </property>
  <property fmtid="{D5CDD505-2E9C-101B-9397-08002B2CF9AE}" pid="3" name="_NewReviewCycle">
    <vt:lpwstr/>
  </property>
  <property fmtid="{D5CDD505-2E9C-101B-9397-08002B2CF9AE}" pid="4" name="_EmailSubject">
    <vt:lpwstr>Sanofi_Corporate_Presentation_January_2017_16-9_EN.pptx</vt:lpwstr>
  </property>
  <property fmtid="{D5CDD505-2E9C-101B-9397-08002B2CF9AE}" pid="5" name="_AuthorEmail">
    <vt:lpwstr>Patrick.Perrier@sanofipasteur.com</vt:lpwstr>
  </property>
  <property fmtid="{D5CDD505-2E9C-101B-9397-08002B2CF9AE}" pid="6" name="_AuthorEmailDisplayName">
    <vt:lpwstr>Perrier, Patrick (sanofi pasteur)</vt:lpwstr>
  </property>
  <property fmtid="{D5CDD505-2E9C-101B-9397-08002B2CF9AE}" pid="7" name="_PreviousAdHocReviewCycleID">
    <vt:i4>437043360</vt:i4>
  </property>
</Properties>
</file>